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311"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7DF"/>
    <a:srgbClr val="3D24F8"/>
    <a:srgbClr val="000000"/>
    <a:srgbClr val="404040"/>
    <a:srgbClr val="274EAC"/>
    <a:srgbClr val="123CAC"/>
    <a:srgbClr val="11379E"/>
    <a:srgbClr val="113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97FDA1-BE64-5A4D-8807-6C89CAE87805}" type="datetimeFigureOut">
              <a:rPr lang="en-US" smtClean="0"/>
              <a:pPr/>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4C723-444E-9A45-928A-04BC3EB2B05B}" type="slidenum">
              <a:rPr lang="en-US" smtClean="0"/>
              <a:pPr/>
              <a:t>‹#›</a:t>
            </a:fld>
            <a:endParaRPr lang="en-US"/>
          </a:p>
        </p:txBody>
      </p:sp>
    </p:spTree>
    <p:extLst>
      <p:ext uri="{BB962C8B-B14F-4D97-AF65-F5344CB8AC3E}">
        <p14:creationId xmlns:p14="http://schemas.microsoft.com/office/powerpoint/2010/main" val="3195871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4E2E3-1A70-204E-B715-D7015B9CD438}" type="datetimeFigureOut">
              <a:rPr lang="en-US" smtClean="0"/>
              <a:pPr/>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929F0-861F-8E47-92FE-8B2E84FBDF69}" type="slidenum">
              <a:rPr lang="en-US" smtClean="0"/>
              <a:pPr/>
              <a:t>‹#›</a:t>
            </a:fld>
            <a:endParaRPr lang="en-US"/>
          </a:p>
        </p:txBody>
      </p:sp>
    </p:spTree>
    <p:extLst>
      <p:ext uri="{BB962C8B-B14F-4D97-AF65-F5344CB8AC3E}">
        <p14:creationId xmlns:p14="http://schemas.microsoft.com/office/powerpoint/2010/main" val="2356491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929F0-861F-8E47-92FE-8B2E84FBDF69}"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1A0C3-7447-F640-A211-2A8333248213}" type="datetime1">
              <a:rPr lang="en-US" smtClean="0"/>
              <a:pPr/>
              <a:t>11/23/2015</a:t>
            </a:fld>
            <a:endParaRPr lang="en-US"/>
          </a:p>
        </p:txBody>
      </p:sp>
      <p:sp>
        <p:nvSpPr>
          <p:cNvPr id="8"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9"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pic>
        <p:nvPicPr>
          <p:cNvPr id="11" name="Picture 10"/>
          <p:cNvPicPr>
            <a:picLocks noChangeAspect="1"/>
          </p:cNvPicPr>
          <p:nvPr/>
        </p:nvPicPr>
        <p:blipFill>
          <a:blip r:embed="rId2"/>
          <a:stretch>
            <a:fillRect/>
          </a:stretch>
        </p:blipFill>
        <p:spPr>
          <a:xfrm>
            <a:off x="3429000" y="5193792"/>
            <a:ext cx="2286000" cy="4450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4FC07-3C92-8949-9ED6-20C717B90DC3}" type="datetime1">
              <a:rPr lang="en-US" smtClean="0"/>
              <a:pPr/>
              <a:t>11/23/2015</a:t>
            </a:fld>
            <a:endParaRPr lang="en-US"/>
          </a:p>
        </p:txBody>
      </p:sp>
      <p:sp>
        <p:nvSpPr>
          <p:cNvPr id="8"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9"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DC442-96BA-FB4C-B3DF-A6C0F7BE3C43}" type="datetime1">
              <a:rPr lang="en-US" smtClean="0"/>
              <a:pPr/>
              <a:t>11/23/2015</a:t>
            </a:fld>
            <a:endParaRPr lang="en-US"/>
          </a:p>
        </p:txBody>
      </p:sp>
      <p:sp>
        <p:nvSpPr>
          <p:cNvPr id="8"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9"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A597B-D22D-3F47-AD5C-5FE7CEAF7A7C}" type="datetime1">
              <a:rPr lang="en-US" smtClean="0"/>
              <a:pPr/>
              <a:t>11/23/2015</a:t>
            </a:fld>
            <a:endParaRPr lang="en-US"/>
          </a:p>
        </p:txBody>
      </p:sp>
      <p:sp>
        <p:nvSpPr>
          <p:cNvPr id="8"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9"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7217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7198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21B30-9BAE-2A43-8429-A63A2D98A6B2}" type="datetime1">
              <a:rPr lang="en-US" smtClean="0"/>
              <a:pPr/>
              <a:t>11/23/2015</a:t>
            </a:fld>
            <a:endParaRPr lang="en-US"/>
          </a:p>
        </p:txBody>
      </p:sp>
      <p:sp>
        <p:nvSpPr>
          <p:cNvPr id="8"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9"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6400800" y="5567941"/>
            <a:ext cx="2286000" cy="44500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987ED-9B79-C946-8701-1FCC9D8A5E0A}" type="datetime1">
              <a:rPr lang="en-US" smtClean="0"/>
              <a:pPr/>
              <a:t>11/23/2015</a:t>
            </a:fld>
            <a:endParaRPr lang="en-US"/>
          </a:p>
        </p:txBody>
      </p:sp>
      <p:sp>
        <p:nvSpPr>
          <p:cNvPr id="9"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10"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47F15-346C-524C-9603-1B1FE3953550}" type="datetime1">
              <a:rPr lang="en-US" smtClean="0"/>
              <a:pPr/>
              <a:t>11/23/2015</a:t>
            </a:fld>
            <a:endParaRPr lang="en-US"/>
          </a:p>
        </p:txBody>
      </p:sp>
      <p:sp>
        <p:nvSpPr>
          <p:cNvPr id="11" name="Footer Placeholder 4"/>
          <p:cNvSpPr>
            <a:spLocks noGrp="1"/>
          </p:cNvSpPr>
          <p:nvPr>
            <p:ph type="ftr" sz="quarter" idx="11"/>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12" name="Slide Number Placeholder 5"/>
          <p:cNvSpPr>
            <a:spLocks noGrp="1"/>
          </p:cNvSpPr>
          <p:nvPr>
            <p:ph type="sldNum" sz="quarter" idx="12"/>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4E9C4-2505-104C-BE6A-6919E6B640D3}" type="datetime1">
              <a:rPr lang="en-US" smtClean="0"/>
              <a:pPr/>
              <a:t>11/23/2015</a:t>
            </a:fld>
            <a:endParaRPr lang="en-US"/>
          </a:p>
        </p:txBody>
      </p:sp>
      <p:sp>
        <p:nvSpPr>
          <p:cNvPr id="7"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8"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EC81-B850-6B4A-A7DC-46A12542C095}" type="datetime1">
              <a:rPr lang="en-US" smtClean="0"/>
              <a:pPr/>
              <a:t>11/23/2015</a:t>
            </a:fld>
            <a:endParaRPr lang="en-US"/>
          </a:p>
        </p:txBody>
      </p:sp>
      <p:sp>
        <p:nvSpPr>
          <p:cNvPr id="6"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7"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D0ADD-92E3-684B-8A7E-211395115FC8}" type="datetime1">
              <a:rPr lang="en-US" smtClean="0"/>
              <a:pPr/>
              <a:t>11/23/2015</a:t>
            </a:fld>
            <a:endParaRPr lang="en-US"/>
          </a:p>
        </p:txBody>
      </p:sp>
      <p:sp>
        <p:nvSpPr>
          <p:cNvPr id="9"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10"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00C72-709D-3442-8502-28E24A2545FE}" type="datetime1">
              <a:rPr lang="en-US" smtClean="0"/>
              <a:pPr/>
              <a:t>11/23/2015</a:t>
            </a:fld>
            <a:endParaRPr lang="en-US"/>
          </a:p>
        </p:txBody>
      </p:sp>
      <p:sp>
        <p:nvSpPr>
          <p:cNvPr id="9"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10"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2590800" y="274638"/>
            <a:ext cx="6096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8904"/>
            <a:ext cx="694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D8EAC-7094-7C43-A36D-C69351C5D009}" type="datetime1">
              <a:rPr lang="en-US" smtClean="0"/>
              <a:pPr/>
              <a:t>11/23/2015</a:t>
            </a:fld>
            <a:endParaRPr lang="en-US"/>
          </a:p>
        </p:txBody>
      </p:sp>
      <p:sp>
        <p:nvSpPr>
          <p:cNvPr id="5" name="Footer Placeholder 4"/>
          <p:cNvSpPr>
            <a:spLocks noGrp="1"/>
          </p:cNvSpPr>
          <p:nvPr>
            <p:ph type="ftr" sz="quarter" idx="3"/>
          </p:nvPr>
        </p:nvSpPr>
        <p:spPr>
          <a:xfrm>
            <a:off x="1289752" y="6408904"/>
            <a:ext cx="6704782"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The mission of The Learning Lamp is to engage all children with the support they need to succeed.  The Learning Lamp is a 501(c)(3) nonprofit organization, donations to which are tax deductible to the fullest extent permitted by law.  The official registration and financial information of The Learning Lamp may be  obtained from the Pennsylvania Department of State by calling toll free with in Pennsylvania, 1-800-732-0999.  Registration does not imply endorsement. </a:t>
            </a:r>
            <a:endParaRPr lang="en-US" dirty="0"/>
          </a:p>
        </p:txBody>
      </p:sp>
      <p:sp>
        <p:nvSpPr>
          <p:cNvPr id="6" name="Slide Number Placeholder 5"/>
          <p:cNvSpPr>
            <a:spLocks noGrp="1"/>
          </p:cNvSpPr>
          <p:nvPr>
            <p:ph type="sldNum" sz="quarter" idx="4"/>
          </p:nvPr>
        </p:nvSpPr>
        <p:spPr>
          <a:xfrm>
            <a:off x="8132376" y="6408904"/>
            <a:ext cx="554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B841-4737-614F-A6F2-BDE7B1FA608C}" type="slidenum">
              <a:rPr lang="en-US" smtClean="0"/>
              <a:pPr/>
              <a:t>‹#›</a:t>
            </a:fld>
            <a:endParaRPr lang="en-US"/>
          </a:p>
        </p:txBody>
      </p:sp>
      <p:pic>
        <p:nvPicPr>
          <p:cNvPr id="10" name="Picture 9" descr="LL color logo .jpg"/>
          <p:cNvPicPr>
            <a:picLocks noChangeAspect="1"/>
          </p:cNvPicPr>
          <p:nvPr userDrawn="1"/>
        </p:nvPicPr>
        <p:blipFill>
          <a:blip r:embed="rId14"/>
          <a:stretch>
            <a:fillRect/>
          </a:stretch>
        </p:blipFill>
        <p:spPr>
          <a:xfrm>
            <a:off x="457200" y="274638"/>
            <a:ext cx="1900300" cy="899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457200" rtl="0" eaLnBrk="1" latinLnBrk="0" hangingPunct="1">
        <a:spcBef>
          <a:spcPct val="0"/>
        </a:spcBef>
        <a:buNone/>
        <a:defRPr sz="3600" b="1" i="0" kern="1200" spc="0">
          <a:solidFill>
            <a:srgbClr val="274EAC"/>
          </a:solidFill>
          <a:latin typeface="Impact"/>
          <a:ea typeface="+mj-ea"/>
          <a:cs typeface="Impact"/>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lVoWKYcEelA" TargetMode="External"/><Relationship Id="rId2" Type="http://schemas.openxmlformats.org/officeDocument/2006/relationships/hyperlink" Target="http://www.thelearninglamp.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kcobaugh@thelearninglamp.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thelearninglamp.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hmccormick@thelearninglamp.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mrager@thelearninglamp.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New staff Orientation</a:t>
            </a:r>
            <a:endParaRPr lang="en-US"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577" y="1295399"/>
            <a:ext cx="4495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43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About The Learning Lamp</a:t>
            </a:r>
            <a:endParaRPr lang="en-US" sz="4400" dirty="0"/>
          </a:p>
        </p:txBody>
      </p:sp>
      <p:sp>
        <p:nvSpPr>
          <p:cNvPr id="3" name="Content Placeholder 2"/>
          <p:cNvSpPr>
            <a:spLocks noGrp="1"/>
          </p:cNvSpPr>
          <p:nvPr>
            <p:ph idx="1"/>
          </p:nvPr>
        </p:nvSpPr>
        <p:spPr/>
        <p:txBody>
          <a:bodyPr>
            <a:normAutofit lnSpcReduction="10000"/>
          </a:bodyPr>
          <a:lstStyle/>
          <a:p>
            <a:pPr>
              <a:lnSpc>
                <a:spcPct val="90000"/>
              </a:lnSpc>
              <a:spcBef>
                <a:spcPct val="50000"/>
              </a:spcBef>
              <a:buFont typeface="Arial" panose="020B0604020202020204" pitchFamily="34" charset="0"/>
              <a:buChar char="•"/>
              <a:defRPr/>
            </a:pPr>
            <a:r>
              <a:rPr lang="en-US" kern="0" dirty="0">
                <a:latin typeface="Arial Narrow" panose="020B0606020202030204" pitchFamily="34" charset="0"/>
              </a:rPr>
              <a:t>The Learning Lamp is a </a:t>
            </a:r>
            <a:r>
              <a:rPr lang="en-US" b="1" kern="0" dirty="0">
                <a:latin typeface="Arial Narrow" panose="020B0606020202030204" pitchFamily="34" charset="0"/>
              </a:rPr>
              <a:t>nonprofit</a:t>
            </a:r>
            <a:r>
              <a:rPr lang="en-US" kern="0" dirty="0">
                <a:latin typeface="Arial Narrow" panose="020B0606020202030204" pitchFamily="34" charset="0"/>
              </a:rPr>
              <a:t> organization.  Our </a:t>
            </a:r>
            <a:r>
              <a:rPr lang="en-US" kern="0" dirty="0" smtClean="0">
                <a:latin typeface="Arial Narrow" panose="020B0606020202030204" pitchFamily="34" charset="0"/>
              </a:rPr>
              <a:t>mission </a:t>
            </a:r>
            <a:r>
              <a:rPr lang="en-US" kern="0" dirty="0">
                <a:latin typeface="Arial Narrow" panose="020B0606020202030204" pitchFamily="34" charset="0"/>
              </a:rPr>
              <a:t>is to </a:t>
            </a:r>
            <a:r>
              <a:rPr lang="en-US" kern="0" dirty="0" smtClean="0">
                <a:latin typeface="Arial Narrow" panose="020B0606020202030204" pitchFamily="34" charset="0"/>
              </a:rPr>
              <a:t>engage </a:t>
            </a:r>
            <a:r>
              <a:rPr lang="en-US" kern="0" dirty="0">
                <a:latin typeface="Arial Narrow" panose="020B0606020202030204" pitchFamily="34" charset="0"/>
              </a:rPr>
              <a:t>children </a:t>
            </a:r>
            <a:r>
              <a:rPr lang="en-US" kern="0" dirty="0" smtClean="0">
                <a:latin typeface="Arial Narrow" panose="020B0606020202030204" pitchFamily="34" charset="0"/>
              </a:rPr>
              <a:t>in </a:t>
            </a:r>
            <a:r>
              <a:rPr lang="en-US" kern="0" dirty="0">
                <a:latin typeface="Arial Narrow" panose="020B0606020202030204" pitchFamily="34" charset="0"/>
              </a:rPr>
              <a:t>the support they need to </a:t>
            </a:r>
            <a:r>
              <a:rPr lang="en-US" kern="0" dirty="0" smtClean="0">
                <a:latin typeface="Arial Narrow" panose="020B0606020202030204" pitchFamily="34" charset="0"/>
              </a:rPr>
              <a:t>succeed.   </a:t>
            </a:r>
          </a:p>
          <a:p>
            <a:pPr>
              <a:lnSpc>
                <a:spcPct val="90000"/>
              </a:lnSpc>
              <a:spcBef>
                <a:spcPct val="50000"/>
              </a:spcBef>
              <a:buFont typeface="Arial" panose="020B0604020202020204" pitchFamily="34" charset="0"/>
              <a:buChar char="•"/>
              <a:defRPr/>
            </a:pPr>
            <a:r>
              <a:rPr lang="en-US" kern="0" dirty="0" smtClean="0">
                <a:latin typeface="Arial Narrow" panose="020B0606020202030204" pitchFamily="34" charset="0"/>
              </a:rPr>
              <a:t>Our vision is a community where all children have access to high quality education and the tools to succeed.</a:t>
            </a:r>
            <a:endParaRPr lang="en-US" kern="0" dirty="0">
              <a:latin typeface="Arial Narrow" panose="020B0606020202030204" pitchFamily="34" charset="0"/>
            </a:endParaRPr>
          </a:p>
          <a:p>
            <a:pPr>
              <a:lnSpc>
                <a:spcPct val="90000"/>
              </a:lnSpc>
              <a:spcBef>
                <a:spcPct val="50000"/>
              </a:spcBef>
              <a:buFont typeface="Arial" panose="020B0604020202020204" pitchFamily="34" charset="0"/>
              <a:buChar char="•"/>
              <a:defRPr/>
            </a:pPr>
            <a:r>
              <a:rPr lang="en-US" kern="0" dirty="0">
                <a:latin typeface="Arial Narrow" panose="020B0606020202030204" pitchFamily="34" charset="0"/>
              </a:rPr>
              <a:t>The Learning Lamp works in partnership with schools, families and community-based  organizations to offer programs that make a positive impact on academic achievement.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10</a:t>
            </a:fld>
            <a:endParaRPr lang="en-US"/>
          </a:p>
        </p:txBody>
      </p:sp>
    </p:spTree>
    <p:extLst>
      <p:ext uri="{BB962C8B-B14F-4D97-AF65-F5344CB8AC3E}">
        <p14:creationId xmlns:p14="http://schemas.microsoft.com/office/powerpoint/2010/main" val="3888200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About The Learning Lamp</a:t>
            </a:r>
            <a:endParaRPr lang="en-US" sz="4400" dirty="0"/>
          </a:p>
        </p:txBody>
      </p:sp>
      <p:sp>
        <p:nvSpPr>
          <p:cNvPr id="3" name="Content Placeholder 2"/>
          <p:cNvSpPr>
            <a:spLocks noGrp="1"/>
          </p:cNvSpPr>
          <p:nvPr>
            <p:ph idx="1"/>
          </p:nvPr>
        </p:nvSpPr>
        <p:spPr>
          <a:xfrm>
            <a:off x="457200" y="1302708"/>
            <a:ext cx="8229600" cy="4823456"/>
          </a:xfrm>
        </p:spPr>
        <p:txBody>
          <a:bodyPr>
            <a:normAutofit/>
          </a:bodyPr>
          <a:lstStyle/>
          <a:p>
            <a:pPr>
              <a:lnSpc>
                <a:spcPct val="120000"/>
              </a:lnSpc>
              <a:spcBef>
                <a:spcPts val="0"/>
              </a:spcBef>
              <a:buFont typeface="Arial" panose="020B0604020202020204" pitchFamily="34" charset="0"/>
              <a:buChar char="•"/>
              <a:defRPr/>
            </a:pPr>
            <a:r>
              <a:rPr lang="en-US" kern="0" dirty="0" smtClean="0">
                <a:latin typeface="Arial Narrow" panose="020B0606020202030204" pitchFamily="34" charset="0"/>
              </a:rPr>
              <a:t>United </a:t>
            </a:r>
            <a:r>
              <a:rPr lang="en-US" kern="0" dirty="0">
                <a:latin typeface="Arial Narrow" panose="020B0606020202030204" pitchFamily="34" charset="0"/>
              </a:rPr>
              <a:t>Way member agency in Bedford, </a:t>
            </a:r>
            <a:r>
              <a:rPr lang="en-US" kern="0" dirty="0" smtClean="0">
                <a:latin typeface="Arial Narrow" panose="020B0606020202030204" pitchFamily="34" charset="0"/>
              </a:rPr>
              <a:t>                       Cambria </a:t>
            </a:r>
            <a:r>
              <a:rPr lang="en-US" kern="0" dirty="0">
                <a:latin typeface="Arial Narrow" panose="020B0606020202030204" pitchFamily="34" charset="0"/>
              </a:rPr>
              <a:t>and Somerset Counties.   </a:t>
            </a:r>
          </a:p>
          <a:p>
            <a:pPr>
              <a:lnSpc>
                <a:spcPct val="120000"/>
              </a:lnSpc>
              <a:spcBef>
                <a:spcPts val="0"/>
              </a:spcBef>
              <a:buFont typeface="Arial" panose="020B0604020202020204" pitchFamily="34" charset="0"/>
              <a:buChar char="•"/>
              <a:defRPr/>
            </a:pPr>
            <a:r>
              <a:rPr lang="en-US" kern="0" dirty="0">
                <a:latin typeface="Arial Narrow" panose="020B0606020202030204" pitchFamily="34" charset="0"/>
              </a:rPr>
              <a:t>O</a:t>
            </a:r>
            <a:r>
              <a:rPr lang="en-US" kern="0" dirty="0" smtClean="0">
                <a:latin typeface="Arial Narrow" panose="020B0606020202030204" pitchFamily="34" charset="0"/>
              </a:rPr>
              <a:t>ne </a:t>
            </a:r>
            <a:r>
              <a:rPr lang="en-US" kern="0" dirty="0">
                <a:latin typeface="Arial Narrow" panose="020B0606020202030204" pitchFamily="34" charset="0"/>
              </a:rPr>
              <a:t>of only 53 </a:t>
            </a:r>
            <a:r>
              <a:rPr lang="en-US" kern="0" dirty="0" smtClean="0">
                <a:latin typeface="Arial Narrow" panose="020B0606020202030204" pitchFamily="34" charset="0"/>
              </a:rPr>
              <a:t>nonprofits </a:t>
            </a:r>
            <a:r>
              <a:rPr lang="en-US" kern="0" dirty="0">
                <a:latin typeface="Arial Narrow" panose="020B0606020202030204" pitchFamily="34" charset="0"/>
              </a:rPr>
              <a:t>in PA to earn the Pennsylvania Association of </a:t>
            </a:r>
            <a:r>
              <a:rPr lang="en-US" kern="0" dirty="0" smtClean="0">
                <a:latin typeface="Arial Narrow" panose="020B0606020202030204" pitchFamily="34" charset="0"/>
              </a:rPr>
              <a:t>Nonprofit Organizations</a:t>
            </a:r>
            <a:r>
              <a:rPr lang="en-US" kern="0" dirty="0">
                <a:latin typeface="Arial Narrow" panose="020B0606020202030204" pitchFamily="34" charset="0"/>
              </a:rPr>
              <a:t>’ </a:t>
            </a:r>
            <a:r>
              <a:rPr lang="en-US" kern="0" dirty="0" smtClean="0">
                <a:latin typeface="Arial Narrow" panose="020B0606020202030204" pitchFamily="34" charset="0"/>
              </a:rPr>
              <a:t>Standards for Excellence certification.</a:t>
            </a:r>
          </a:p>
          <a:p>
            <a:pPr>
              <a:lnSpc>
                <a:spcPct val="120000"/>
              </a:lnSpc>
              <a:spcBef>
                <a:spcPts val="0"/>
              </a:spcBef>
              <a:buFont typeface="Arial" panose="020B0604020202020204" pitchFamily="34" charset="0"/>
              <a:buChar char="•"/>
              <a:defRPr/>
            </a:pPr>
            <a:r>
              <a:rPr lang="en-US" kern="0" dirty="0" err="1" smtClean="0">
                <a:latin typeface="Arial Narrow" panose="020B0606020202030204" pitchFamily="34" charset="0"/>
              </a:rPr>
              <a:t>GuideStar</a:t>
            </a:r>
            <a:r>
              <a:rPr lang="en-US" kern="0" dirty="0" smtClean="0">
                <a:latin typeface="Arial Narrow" panose="020B0606020202030204" pitchFamily="34" charset="0"/>
              </a:rPr>
              <a:t> Exchange Gold Participant  </a:t>
            </a:r>
            <a:endParaRPr lang="en-US" kern="0" dirty="0">
              <a:latin typeface="Arial Narrow" panose="020B0606020202030204" pitchFamily="34" charset="0"/>
            </a:endParaRPr>
          </a:p>
          <a:p>
            <a:pPr>
              <a:lnSpc>
                <a:spcPct val="120000"/>
              </a:lnSpc>
              <a:spcBef>
                <a:spcPts val="0"/>
              </a:spcBef>
              <a:buFont typeface="Arial" panose="020B0604020202020204" pitchFamily="34" charset="0"/>
              <a:buChar char="•"/>
              <a:defRPr/>
            </a:pPr>
            <a:r>
              <a:rPr lang="en-US" kern="0" dirty="0" smtClean="0">
                <a:latin typeface="Arial Narrow" panose="020B0606020202030204" pitchFamily="34" charset="0"/>
              </a:rPr>
              <a:t>Keystone </a:t>
            </a:r>
            <a:r>
              <a:rPr lang="en-US" kern="0" dirty="0">
                <a:latin typeface="Arial Narrow" panose="020B0606020202030204" pitchFamily="34" charset="0"/>
              </a:rPr>
              <a:t>STAR Level 4 child care </a:t>
            </a:r>
            <a:r>
              <a:rPr lang="en-US" kern="0" dirty="0" smtClean="0">
                <a:latin typeface="Arial Narrow" panose="020B0606020202030204" pitchFamily="34" charset="0"/>
              </a:rPr>
              <a:t>provider</a:t>
            </a:r>
            <a:endParaRPr lang="en-US" kern="0" dirty="0">
              <a:latin typeface="Century Gothic"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11</a:t>
            </a:fld>
            <a:endParaRPr lang="en-US"/>
          </a:p>
        </p:txBody>
      </p:sp>
      <p:pic>
        <p:nvPicPr>
          <p:cNvPr id="7" name="Picture 3" descr="United%20Way%20Color%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27" y="1525669"/>
            <a:ext cx="1700884" cy="63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stepcorp.org/crk/themes/crk/images/star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561" y="4997885"/>
            <a:ext cx="1184130" cy="103154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224" y="3696849"/>
            <a:ext cx="1428804" cy="104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561" y="2392470"/>
            <a:ext cx="1250810" cy="1152395"/>
          </a:xfrm>
          <a:prstGeom prst="rect">
            <a:avLst/>
          </a:prstGeom>
        </p:spPr>
      </p:pic>
    </p:spTree>
    <p:extLst>
      <p:ext uri="{BB962C8B-B14F-4D97-AF65-F5344CB8AC3E}">
        <p14:creationId xmlns:p14="http://schemas.microsoft.com/office/powerpoint/2010/main" val="1146879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a Nonprofit?</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public benefit organization formed to serve a specific mission</a:t>
            </a:r>
          </a:p>
          <a:p>
            <a:pPr>
              <a:buFont typeface="Arial" panose="020B0604020202020204" pitchFamily="34" charset="0"/>
              <a:buChar char="•"/>
            </a:pPr>
            <a:r>
              <a:rPr lang="en-US" dirty="0" smtClean="0"/>
              <a:t>Governed by a volunteer board of directors</a:t>
            </a:r>
          </a:p>
          <a:p>
            <a:pPr>
              <a:buFont typeface="Arial" panose="020B0604020202020204" pitchFamily="34" charset="0"/>
              <a:buChar char="•"/>
            </a:pPr>
            <a:r>
              <a:rPr lang="en-US" dirty="0" smtClean="0"/>
              <a:t>Has no owners or investors</a:t>
            </a:r>
          </a:p>
          <a:p>
            <a:pPr>
              <a:buFont typeface="Arial" panose="020B0604020202020204" pitchFamily="34" charset="0"/>
              <a:buChar char="•"/>
            </a:pPr>
            <a:r>
              <a:rPr lang="en-US" dirty="0" smtClean="0"/>
              <a:t>Surplus funds are reinvested into the mission of the organization</a:t>
            </a: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12</a:t>
            </a:fld>
            <a:endParaRPr lang="en-US"/>
          </a:p>
        </p:txBody>
      </p:sp>
    </p:spTree>
    <p:extLst>
      <p:ext uri="{BB962C8B-B14F-4D97-AF65-F5344CB8AC3E}">
        <p14:creationId xmlns:p14="http://schemas.microsoft.com/office/powerpoint/2010/main" val="410112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Mission Statement</a:t>
            </a:r>
            <a:endParaRPr lang="en-US" sz="4400" dirty="0"/>
          </a:p>
        </p:txBody>
      </p:sp>
      <p:sp>
        <p:nvSpPr>
          <p:cNvPr id="3" name="Content Placeholder 2"/>
          <p:cNvSpPr>
            <a:spLocks noGrp="1"/>
          </p:cNvSpPr>
          <p:nvPr>
            <p:ph idx="1"/>
          </p:nvPr>
        </p:nvSpPr>
        <p:spPr>
          <a:xfrm>
            <a:off x="457200" y="2217107"/>
            <a:ext cx="8229600" cy="3909056"/>
          </a:xfrm>
        </p:spPr>
        <p:txBody>
          <a:bodyPr>
            <a:normAutofit/>
          </a:bodyPr>
          <a:lstStyle/>
          <a:p>
            <a:pPr marL="0" indent="0" algn="ctr">
              <a:buNone/>
            </a:pPr>
            <a:r>
              <a:rPr lang="en-US" sz="4400" dirty="0" smtClean="0"/>
              <a:t>The mission of The Learning Lamp is to </a:t>
            </a:r>
            <a:r>
              <a:rPr lang="en-US" sz="4400" b="1" dirty="0" smtClean="0"/>
              <a:t>engage all children in the support they need to succeed.</a:t>
            </a:r>
            <a:endParaRPr lang="en-US" sz="4400" b="1" dirty="0"/>
          </a:p>
        </p:txBody>
      </p:sp>
      <p:sp>
        <p:nvSpPr>
          <p:cNvPr id="6" name="Slide Number Placeholder 5"/>
          <p:cNvSpPr>
            <a:spLocks noGrp="1"/>
          </p:cNvSpPr>
          <p:nvPr>
            <p:ph type="sldNum" sz="quarter" idx="4"/>
          </p:nvPr>
        </p:nvSpPr>
        <p:spPr/>
        <p:txBody>
          <a:bodyPr/>
          <a:lstStyle/>
          <a:p>
            <a:fld id="{8EC4B841-4737-614F-A6F2-BDE7B1FA608C}" type="slidenum">
              <a:rPr lang="en-US" smtClean="0"/>
              <a:t>13</a:t>
            </a:fld>
            <a:endParaRPr lang="en-US"/>
          </a:p>
        </p:txBody>
      </p:sp>
    </p:spTree>
    <p:extLst>
      <p:ext uri="{BB962C8B-B14F-4D97-AF65-F5344CB8AC3E}">
        <p14:creationId xmlns:p14="http://schemas.microsoft.com/office/powerpoint/2010/main" val="38314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a:t>
            </a:r>
            <a:r>
              <a:rPr lang="en-US" dirty="0" smtClean="0"/>
              <a:t> </a:t>
            </a:r>
            <a:r>
              <a:rPr lang="en-US" sz="4400" dirty="0" smtClean="0"/>
              <a:t>Values</a:t>
            </a:r>
            <a:endParaRPr lang="en-US" sz="4400" dirty="0"/>
          </a:p>
        </p:txBody>
      </p:sp>
      <p:sp>
        <p:nvSpPr>
          <p:cNvPr id="3" name="Content Placeholder 2"/>
          <p:cNvSpPr>
            <a:spLocks noGrp="1"/>
          </p:cNvSpPr>
          <p:nvPr>
            <p:ph idx="1"/>
          </p:nvPr>
        </p:nvSpPr>
        <p:spPr/>
        <p:txBody>
          <a:bodyPr/>
          <a:lstStyle/>
          <a:p>
            <a:r>
              <a:rPr lang="en-US" altLang="en-US" dirty="0">
                <a:latin typeface="Arial Narrow" panose="020B0606020202030204" pitchFamily="34" charset="0"/>
              </a:rPr>
              <a:t>Quality</a:t>
            </a:r>
          </a:p>
          <a:p>
            <a:r>
              <a:rPr lang="en-US" altLang="en-US" dirty="0">
                <a:latin typeface="Arial Narrow" panose="020B0606020202030204" pitchFamily="34" charset="0"/>
              </a:rPr>
              <a:t>Integrity</a:t>
            </a:r>
          </a:p>
          <a:p>
            <a:r>
              <a:rPr lang="en-US" altLang="en-US" dirty="0">
                <a:latin typeface="Arial Narrow" panose="020B0606020202030204" pitchFamily="34" charset="0"/>
              </a:rPr>
              <a:t>Transparency</a:t>
            </a:r>
          </a:p>
          <a:p>
            <a:r>
              <a:rPr lang="en-US" altLang="en-US" dirty="0">
                <a:latin typeface="Arial Narrow" panose="020B0606020202030204" pitchFamily="34" charset="0"/>
              </a:rPr>
              <a:t>Teamwork</a:t>
            </a:r>
          </a:p>
          <a:p>
            <a:r>
              <a:rPr lang="en-US" altLang="en-US" dirty="0">
                <a:latin typeface="Arial Narrow" panose="020B0606020202030204" pitchFamily="34" charset="0"/>
              </a:rPr>
              <a:t>Inclusive of all abilities </a:t>
            </a:r>
          </a:p>
          <a:p>
            <a:r>
              <a:rPr lang="en-US" altLang="en-US" dirty="0">
                <a:latin typeface="Arial Narrow" panose="020B0606020202030204" pitchFamily="34" charset="0"/>
              </a:rPr>
              <a:t>Responsive to the needs of the schools, children and families we serve</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14</a:t>
            </a:fld>
            <a:endParaRPr lang="en-US"/>
          </a:p>
        </p:txBody>
      </p:sp>
    </p:spTree>
    <p:extLst>
      <p:ext uri="{BB962C8B-B14F-4D97-AF65-F5344CB8AC3E}">
        <p14:creationId xmlns:p14="http://schemas.microsoft.com/office/powerpoint/2010/main" val="185407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Values</a:t>
            </a:r>
            <a:endParaRPr lang="en-US" sz="4400" dirty="0"/>
          </a:p>
        </p:txBody>
      </p:sp>
      <p:sp>
        <p:nvSpPr>
          <p:cNvPr id="3" name="Content Placeholder 2"/>
          <p:cNvSpPr>
            <a:spLocks noGrp="1"/>
          </p:cNvSpPr>
          <p:nvPr>
            <p:ph idx="1"/>
          </p:nvPr>
        </p:nvSpPr>
        <p:spPr/>
        <p:txBody>
          <a:bodyPr/>
          <a:lstStyle/>
          <a:p>
            <a:r>
              <a:rPr lang="en-US" altLang="en-US" dirty="0">
                <a:latin typeface="Arial Narrow" panose="020B0606020202030204" pitchFamily="34" charset="0"/>
              </a:rPr>
              <a:t>The Learning Lamp offers </a:t>
            </a:r>
            <a:r>
              <a:rPr lang="en-US" altLang="en-US" b="1" dirty="0">
                <a:latin typeface="Arial Narrow" panose="020B0606020202030204" pitchFamily="34" charset="0"/>
              </a:rPr>
              <a:t>quality</a:t>
            </a:r>
            <a:r>
              <a:rPr lang="en-US" altLang="en-US" dirty="0">
                <a:latin typeface="Arial Narrow" panose="020B0606020202030204" pitchFamily="34" charset="0"/>
              </a:rPr>
              <a:t> educational programs that are </a:t>
            </a:r>
            <a:r>
              <a:rPr lang="en-US" altLang="en-US" b="1" dirty="0">
                <a:latin typeface="Arial Narrow" panose="020B0606020202030204" pitchFamily="34" charset="0"/>
              </a:rPr>
              <a:t>inclusive of all children </a:t>
            </a:r>
            <a:r>
              <a:rPr lang="en-US" altLang="en-US" dirty="0">
                <a:latin typeface="Arial Narrow" panose="020B0606020202030204" pitchFamily="34" charset="0"/>
              </a:rPr>
              <a:t>and </a:t>
            </a:r>
            <a:r>
              <a:rPr lang="en-US" altLang="en-US" b="1" dirty="0">
                <a:latin typeface="Arial Narrow" panose="020B0606020202030204" pitchFamily="34" charset="0"/>
              </a:rPr>
              <a:t>responsive</a:t>
            </a:r>
            <a:r>
              <a:rPr lang="en-US" altLang="en-US" dirty="0">
                <a:latin typeface="Arial Narrow" panose="020B0606020202030204" pitchFamily="34" charset="0"/>
              </a:rPr>
              <a:t> </a:t>
            </a:r>
            <a:r>
              <a:rPr lang="en-US" altLang="en-US" b="1" dirty="0">
                <a:latin typeface="Arial Narrow" panose="020B0606020202030204" pitchFamily="34" charset="0"/>
              </a:rPr>
              <a:t>to the needs of schools, families and the community</a:t>
            </a:r>
            <a:r>
              <a:rPr lang="en-US" altLang="en-US" dirty="0">
                <a:latin typeface="Arial Narrow" panose="020B0606020202030204" pitchFamily="34" charset="0"/>
              </a:rPr>
              <a:t>.  </a:t>
            </a:r>
            <a:endParaRPr lang="en-US" altLang="en-US" dirty="0" smtClean="0">
              <a:latin typeface="Arial Narrow" panose="020B0606020202030204" pitchFamily="34" charset="0"/>
            </a:endParaRPr>
          </a:p>
          <a:p>
            <a:r>
              <a:rPr lang="en-US" altLang="en-US" dirty="0" smtClean="0">
                <a:latin typeface="Arial Narrow" panose="020B0606020202030204" pitchFamily="34" charset="0"/>
              </a:rPr>
              <a:t>We </a:t>
            </a:r>
            <a:r>
              <a:rPr lang="en-US" altLang="en-US" dirty="0">
                <a:latin typeface="Arial Narrow" panose="020B0606020202030204" pitchFamily="34" charset="0"/>
              </a:rPr>
              <a:t>are </a:t>
            </a:r>
            <a:r>
              <a:rPr lang="en-US" altLang="en-US" b="1" dirty="0">
                <a:latin typeface="Arial Narrow" panose="020B0606020202030204" pitchFamily="34" charset="0"/>
              </a:rPr>
              <a:t>transparent</a:t>
            </a:r>
            <a:r>
              <a:rPr lang="en-US" altLang="en-US" dirty="0">
                <a:latin typeface="Arial Narrow" panose="020B0606020202030204" pitchFamily="34" charset="0"/>
              </a:rPr>
              <a:t> and our operations are conducted in a way that demonstrates </a:t>
            </a:r>
            <a:r>
              <a:rPr lang="en-US" altLang="en-US" b="1" dirty="0">
                <a:latin typeface="Arial Narrow" panose="020B0606020202030204" pitchFamily="34" charset="0"/>
              </a:rPr>
              <a:t>integrity </a:t>
            </a:r>
            <a:r>
              <a:rPr lang="en-US" altLang="en-US" dirty="0">
                <a:latin typeface="Arial Narrow" panose="020B0606020202030204" pitchFamily="34" charset="0"/>
              </a:rPr>
              <a:t>and a commitment to </a:t>
            </a:r>
            <a:r>
              <a:rPr lang="en-US" altLang="en-US" b="1" dirty="0">
                <a:latin typeface="Arial Narrow" panose="020B0606020202030204" pitchFamily="34" charset="0"/>
              </a:rPr>
              <a:t>teamwork.</a:t>
            </a:r>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15</a:t>
            </a:fld>
            <a:endParaRPr lang="en-US"/>
          </a:p>
        </p:txBody>
      </p:sp>
    </p:spTree>
    <p:extLst>
      <p:ext uri="{BB962C8B-B14F-4D97-AF65-F5344CB8AC3E}">
        <p14:creationId xmlns:p14="http://schemas.microsoft.com/office/powerpoint/2010/main" val="2644924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Beliefs</a:t>
            </a:r>
            <a:endParaRPr lang="en-US" sz="4400" dirty="0"/>
          </a:p>
        </p:txBody>
      </p:sp>
      <p:sp>
        <p:nvSpPr>
          <p:cNvPr id="3" name="Content Placeholder 2"/>
          <p:cNvSpPr>
            <a:spLocks noGrp="1"/>
          </p:cNvSpPr>
          <p:nvPr>
            <p:ph idx="1"/>
          </p:nvPr>
        </p:nvSpPr>
        <p:spPr/>
        <p:txBody>
          <a:bodyPr>
            <a:normAutofit/>
          </a:bodyPr>
          <a:lstStyle/>
          <a:p>
            <a:r>
              <a:rPr lang="en-US" altLang="en-US" dirty="0">
                <a:latin typeface="Arial Narrow" panose="020B0606020202030204" pitchFamily="34" charset="0"/>
              </a:rPr>
              <a:t>All children can and must become engaged </a:t>
            </a:r>
            <a:r>
              <a:rPr lang="en-US" altLang="en-US" dirty="0" smtClean="0">
                <a:latin typeface="Arial Narrow" panose="020B0606020202030204" pitchFamily="34" charset="0"/>
              </a:rPr>
              <a:t>learners.</a:t>
            </a:r>
            <a:endParaRPr lang="en-US" altLang="en-US" dirty="0">
              <a:latin typeface="Arial Narrow" panose="020B0606020202030204" pitchFamily="34" charset="0"/>
            </a:endParaRPr>
          </a:p>
          <a:p>
            <a:r>
              <a:rPr lang="en-US" altLang="en-US" dirty="0">
                <a:latin typeface="Arial Narrow" panose="020B0606020202030204" pitchFamily="34" charset="0"/>
              </a:rPr>
              <a:t>All children should have access to quality educational experiences that enhance and reinforce classroom </a:t>
            </a:r>
            <a:r>
              <a:rPr lang="en-US" altLang="en-US" dirty="0" smtClean="0">
                <a:latin typeface="Arial Narrow" panose="020B0606020202030204" pitchFamily="34" charset="0"/>
              </a:rPr>
              <a:t>learning.</a:t>
            </a:r>
            <a:endParaRPr lang="en-US" altLang="en-US" dirty="0">
              <a:latin typeface="Arial Narrow" panose="020B0606020202030204" pitchFamily="34" charset="0"/>
            </a:endParaRPr>
          </a:p>
          <a:p>
            <a:r>
              <a:rPr lang="en-US" altLang="en-US" dirty="0">
                <a:latin typeface="Arial Narrow" panose="020B0606020202030204" pitchFamily="34" charset="0"/>
              </a:rPr>
              <a:t>Partnerships are critical to reaching students and developing programs that help them </a:t>
            </a:r>
            <a:r>
              <a:rPr lang="en-US" altLang="en-US" dirty="0" smtClean="0">
                <a:latin typeface="Arial Narrow" panose="020B0606020202030204" pitchFamily="34" charset="0"/>
              </a:rPr>
              <a:t>succeed.</a:t>
            </a:r>
            <a:endParaRPr lang="en-US" altLang="en-US" dirty="0">
              <a:latin typeface="Arial Narrow" panose="020B0606020202030204"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16</a:t>
            </a:fld>
            <a:endParaRPr lang="en-US"/>
          </a:p>
        </p:txBody>
      </p:sp>
    </p:spTree>
    <p:extLst>
      <p:ext uri="{BB962C8B-B14F-4D97-AF65-F5344CB8AC3E}">
        <p14:creationId xmlns:p14="http://schemas.microsoft.com/office/powerpoint/2010/main" val="112196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Non-</a:t>
            </a:r>
            <a:r>
              <a:rPr lang="en-US" sz="4400" dirty="0" err="1" smtClean="0"/>
              <a:t>Negotiables</a:t>
            </a:r>
            <a:endParaRPr lang="en-US" sz="4400" dirty="0"/>
          </a:p>
        </p:txBody>
      </p:sp>
      <p:sp>
        <p:nvSpPr>
          <p:cNvPr id="3" name="Content Placeholder 2"/>
          <p:cNvSpPr>
            <a:spLocks noGrp="1"/>
          </p:cNvSpPr>
          <p:nvPr>
            <p:ph idx="1"/>
          </p:nvPr>
        </p:nvSpPr>
        <p:spPr/>
        <p:txBody>
          <a:bodyPr/>
          <a:lstStyle/>
          <a:p>
            <a:r>
              <a:rPr lang="en-US" altLang="en-US" dirty="0">
                <a:latin typeface="Arial Narrow" panose="020B0606020202030204" pitchFamily="34" charset="0"/>
              </a:rPr>
              <a:t>Every decision must benefit the children we serve.</a:t>
            </a:r>
          </a:p>
          <a:p>
            <a:r>
              <a:rPr lang="en-US" altLang="en-US" dirty="0">
                <a:latin typeface="Arial Narrow" panose="020B0606020202030204" pitchFamily="34" charset="0"/>
              </a:rPr>
              <a:t>Staff and volunteers who believe in our mission are critical to our success.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17</a:t>
            </a:fld>
            <a:endParaRPr lang="en-US"/>
          </a:p>
        </p:txBody>
      </p:sp>
      <p:pic>
        <p:nvPicPr>
          <p:cNvPr id="7" name="Picture 6" descr="HappyChildren.jpg"/>
          <p:cNvPicPr>
            <a:picLocks noChangeAspect="1"/>
          </p:cNvPicPr>
          <p:nvPr/>
        </p:nvPicPr>
        <p:blipFill>
          <a:blip r:embed="rId2" cstate="print"/>
          <a:stretch>
            <a:fillRect/>
          </a:stretch>
        </p:blipFill>
        <p:spPr>
          <a:xfrm>
            <a:off x="2757814" y="3488498"/>
            <a:ext cx="3413760" cy="2133600"/>
          </a:xfrm>
          <a:prstGeom prst="rect">
            <a:avLst/>
          </a:prstGeom>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1099770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2014 at a Glance</a:t>
            </a:r>
            <a:endParaRPr lang="en-US" sz="4400" dirty="0"/>
          </a:p>
        </p:txBody>
      </p:sp>
      <p:sp>
        <p:nvSpPr>
          <p:cNvPr id="3" name="Content Placeholder 2"/>
          <p:cNvSpPr>
            <a:spLocks noGrp="1"/>
          </p:cNvSpPr>
          <p:nvPr>
            <p:ph idx="1"/>
          </p:nvPr>
        </p:nvSpPr>
        <p:spPr/>
        <p:txBody>
          <a:bodyPr>
            <a:normAutofit/>
          </a:bodyPr>
          <a:lstStyle/>
          <a:p>
            <a:pPr>
              <a:lnSpc>
                <a:spcPct val="80000"/>
              </a:lnSpc>
              <a:spcBef>
                <a:spcPct val="50000"/>
              </a:spcBef>
              <a:buFont typeface="Arial" pitchFamily="34" charset="0"/>
              <a:buChar char="•"/>
              <a:defRPr/>
            </a:pPr>
            <a:r>
              <a:rPr lang="en-US" kern="0" dirty="0">
                <a:latin typeface="Arial Narrow" panose="020B0606020202030204" pitchFamily="34" charset="0"/>
              </a:rPr>
              <a:t>The Learning Lamp served </a:t>
            </a:r>
            <a:r>
              <a:rPr lang="en-US" b="1" kern="0" dirty="0" smtClean="0">
                <a:latin typeface="Arial Narrow" panose="020B0606020202030204" pitchFamily="34" charset="0"/>
              </a:rPr>
              <a:t>19,748 </a:t>
            </a:r>
            <a:r>
              <a:rPr lang="en-US" b="1" kern="0" dirty="0">
                <a:latin typeface="Arial Narrow" panose="020B0606020202030204" pitchFamily="34" charset="0"/>
              </a:rPr>
              <a:t>children from 88 school districts and 46 non-public and private schools </a:t>
            </a:r>
            <a:r>
              <a:rPr lang="en-US" kern="0" dirty="0">
                <a:latin typeface="Arial Narrow" panose="020B0606020202030204" pitchFamily="34" charset="0"/>
              </a:rPr>
              <a:t>and other </a:t>
            </a:r>
            <a:r>
              <a:rPr lang="en-US" kern="0" dirty="0" smtClean="0">
                <a:latin typeface="Arial Narrow" panose="020B0606020202030204" pitchFamily="34" charset="0"/>
              </a:rPr>
              <a:t>organizations. </a:t>
            </a:r>
          </a:p>
          <a:p>
            <a:pPr>
              <a:lnSpc>
                <a:spcPct val="80000"/>
              </a:lnSpc>
              <a:spcBef>
                <a:spcPct val="50000"/>
              </a:spcBef>
              <a:buFont typeface="Arial" pitchFamily="34" charset="0"/>
              <a:buChar char="•"/>
              <a:defRPr/>
            </a:pPr>
            <a:r>
              <a:rPr lang="en-US" kern="0" dirty="0" smtClean="0">
                <a:latin typeface="Arial Narrow" panose="020B0606020202030204" pitchFamily="34" charset="0"/>
              </a:rPr>
              <a:t>We </a:t>
            </a:r>
            <a:r>
              <a:rPr lang="en-US" kern="0" dirty="0">
                <a:latin typeface="Arial Narrow" panose="020B0606020202030204" pitchFamily="34" charset="0"/>
              </a:rPr>
              <a:t>served students in </a:t>
            </a:r>
            <a:r>
              <a:rPr lang="en-US" b="1" kern="0" dirty="0" smtClean="0">
                <a:latin typeface="Arial Narrow" panose="020B0606020202030204" pitchFamily="34" charset="0"/>
              </a:rPr>
              <a:t>18 </a:t>
            </a:r>
            <a:r>
              <a:rPr lang="en-US" b="1" kern="0" dirty="0">
                <a:latin typeface="Arial Narrow" panose="020B0606020202030204" pitchFamily="34" charset="0"/>
              </a:rPr>
              <a:t>PA </a:t>
            </a:r>
            <a:r>
              <a:rPr lang="en-US" b="1" kern="0" dirty="0" smtClean="0">
                <a:latin typeface="Arial Narrow" panose="020B0606020202030204" pitchFamily="34" charset="0"/>
              </a:rPr>
              <a:t>counties and two counties in Maryland.</a:t>
            </a:r>
            <a:endParaRPr lang="en-US" b="1" kern="0" dirty="0">
              <a:latin typeface="Arial Narrow" panose="020B0606020202030204" pitchFamily="34" charset="0"/>
            </a:endParaRPr>
          </a:p>
          <a:p>
            <a:pPr>
              <a:lnSpc>
                <a:spcPct val="80000"/>
              </a:lnSpc>
              <a:spcBef>
                <a:spcPct val="50000"/>
              </a:spcBef>
              <a:buFont typeface="Arial" pitchFamily="34" charset="0"/>
              <a:buChar char="•"/>
              <a:defRPr/>
            </a:pPr>
            <a:r>
              <a:rPr lang="en-US" kern="0" dirty="0">
                <a:latin typeface="Arial Narrow" panose="020B0606020202030204" pitchFamily="34" charset="0"/>
              </a:rPr>
              <a:t>Our fastest growing programs include child care, before and after school </a:t>
            </a:r>
            <a:r>
              <a:rPr lang="en-US" kern="0" dirty="0" smtClean="0">
                <a:latin typeface="Arial Narrow" panose="020B0606020202030204" pitchFamily="34" charset="0"/>
              </a:rPr>
              <a:t>care, our Substitute Teacher Program and temporary staffing </a:t>
            </a:r>
            <a:r>
              <a:rPr lang="en-US" kern="0" dirty="0">
                <a:latin typeface="Arial Narrow" panose="020B0606020202030204" pitchFamily="34" charset="0"/>
              </a:rPr>
              <a:t>for </a:t>
            </a:r>
            <a:r>
              <a:rPr lang="en-US" kern="0" dirty="0" smtClean="0">
                <a:latin typeface="Arial Narrow" panose="020B0606020202030204" pitchFamily="34" charset="0"/>
              </a:rPr>
              <a:t>schools. </a:t>
            </a:r>
            <a:r>
              <a:rPr lang="en-US" sz="4000" b="1" kern="0" dirty="0">
                <a:latin typeface="Arial Narrow" panose="020B0606020202030204" pitchFamily="34" charset="0"/>
              </a:rPr>
              <a:t>	</a:t>
            </a:r>
          </a:p>
          <a:p>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18</a:t>
            </a:fld>
            <a:endParaRPr lang="en-US"/>
          </a:p>
        </p:txBody>
      </p:sp>
    </p:spTree>
    <p:extLst>
      <p:ext uri="{BB962C8B-B14F-4D97-AF65-F5344CB8AC3E}">
        <p14:creationId xmlns:p14="http://schemas.microsoft.com/office/powerpoint/2010/main" val="210596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Clients</a:t>
            </a:r>
            <a:endParaRPr lang="en-US" sz="4400" dirty="0"/>
          </a:p>
        </p:txBody>
      </p:sp>
      <p:sp>
        <p:nvSpPr>
          <p:cNvPr id="3" name="Content Placeholder 2"/>
          <p:cNvSpPr>
            <a:spLocks noGrp="1"/>
          </p:cNvSpPr>
          <p:nvPr>
            <p:ph idx="1"/>
          </p:nvPr>
        </p:nvSpPr>
        <p:spPr/>
        <p:txBody>
          <a:bodyPr>
            <a:normAutofit lnSpcReduction="10000"/>
          </a:bodyPr>
          <a:lstStyle/>
          <a:p>
            <a:pPr marL="0" indent="0">
              <a:buNone/>
            </a:pPr>
            <a:r>
              <a:rPr lang="en-US" altLang="en-US" dirty="0">
                <a:latin typeface="Arial Narrow" panose="020B0606020202030204" pitchFamily="34" charset="0"/>
              </a:rPr>
              <a:t>The Learning Lamp has two distinct customer </a:t>
            </a:r>
            <a:r>
              <a:rPr lang="en-US" altLang="en-US" dirty="0" smtClean="0">
                <a:latin typeface="Arial Narrow" panose="020B0606020202030204" pitchFamily="34" charset="0"/>
              </a:rPr>
              <a:t>types: </a:t>
            </a:r>
            <a:endParaRPr lang="en-US" altLang="en-US" dirty="0">
              <a:latin typeface="Arial Narrow" panose="020B0606020202030204" pitchFamily="34" charset="0"/>
            </a:endParaRPr>
          </a:p>
          <a:p>
            <a:pPr lvl="1"/>
            <a:r>
              <a:rPr lang="en-US" sz="3200" b="1" kern="0" dirty="0" smtClean="0">
                <a:latin typeface="Arial Narrow" panose="020B0606020202030204" pitchFamily="34" charset="0"/>
              </a:rPr>
              <a:t>Families- </a:t>
            </a:r>
            <a:r>
              <a:rPr lang="en-US" sz="3200" kern="0" dirty="0">
                <a:latin typeface="Arial Narrow" panose="020B0606020202030204" pitchFamily="34" charset="0"/>
              </a:rPr>
              <a:t>We accept children of all abilities and income levels for child care, preschool, summer camps and tutoring.  </a:t>
            </a:r>
            <a:endParaRPr lang="en-US" sz="3200" kern="0" dirty="0" smtClean="0">
              <a:latin typeface="Arial Narrow" panose="020B0606020202030204" pitchFamily="34" charset="0"/>
            </a:endParaRPr>
          </a:p>
          <a:p>
            <a:pPr lvl="1"/>
            <a:r>
              <a:rPr lang="en-US" sz="3200" b="1" kern="0" dirty="0" smtClean="0">
                <a:latin typeface="Arial Narrow" panose="020B0606020202030204" pitchFamily="34" charset="0"/>
              </a:rPr>
              <a:t>Schools- </a:t>
            </a:r>
            <a:r>
              <a:rPr lang="en-US" sz="3200" kern="0" dirty="0" smtClean="0">
                <a:latin typeface="Arial Narrow" panose="020B0606020202030204" pitchFamily="34" charset="0"/>
              </a:rPr>
              <a:t>Managed under a new division called</a:t>
            </a:r>
            <a:r>
              <a:rPr lang="en-US" sz="3200" b="1" kern="0" dirty="0" smtClean="0">
                <a:latin typeface="Arial Narrow" panose="020B0606020202030204" pitchFamily="34" charset="0"/>
              </a:rPr>
              <a:t> Ignite Education Solutions</a:t>
            </a:r>
            <a:r>
              <a:rPr lang="en-US" sz="3200" kern="0" dirty="0" smtClean="0">
                <a:latin typeface="Arial Narrow" panose="020B0606020202030204" pitchFamily="34" charset="0"/>
              </a:rPr>
              <a:t>, we </a:t>
            </a:r>
            <a:r>
              <a:rPr lang="en-US" sz="3200" kern="0" dirty="0">
                <a:latin typeface="Arial Narrow" panose="020B0606020202030204" pitchFamily="34" charset="0"/>
              </a:rPr>
              <a:t>work in partnership with public and private schools, intermediate units and online learning organizations to provide educational services. </a:t>
            </a:r>
            <a:endParaRPr lang="en-US" sz="3200" b="1" kern="0" dirty="0">
              <a:latin typeface="Arial Narrow" panose="020B0606020202030204" pitchFamily="34" charset="0"/>
            </a:endParaRPr>
          </a:p>
          <a:p>
            <a:pPr lvl="1"/>
            <a:endParaRPr lang="en-US" altLang="en-US" dirty="0"/>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19</a:t>
            </a:fld>
            <a:endParaRPr lang="en-US"/>
          </a:p>
        </p:txBody>
      </p:sp>
    </p:spTree>
    <p:extLst>
      <p:ext uri="{BB962C8B-B14F-4D97-AF65-F5344CB8AC3E}">
        <p14:creationId xmlns:p14="http://schemas.microsoft.com/office/powerpoint/2010/main" val="3572246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0466"/>
            <a:ext cx="8229600" cy="3320333"/>
          </a:xfrm>
        </p:spPr>
        <p:txBody>
          <a:bodyPr>
            <a:normAutofit/>
          </a:bodyPr>
          <a:lstStyle/>
          <a:p>
            <a:pPr marL="0" indent="0" algn="ctr">
              <a:buNone/>
            </a:pPr>
            <a:r>
              <a:rPr lang="en-US" sz="7200" dirty="0">
                <a:solidFill>
                  <a:srgbClr val="123CAC"/>
                </a:solidFill>
                <a:latin typeface="Impact" panose="020B0806030902050204" pitchFamily="34" charset="0"/>
              </a:rPr>
              <a:t>Welcome!</a:t>
            </a:r>
          </a:p>
        </p:txBody>
      </p:sp>
      <p:sp>
        <p:nvSpPr>
          <p:cNvPr id="6" name="Slide Number Placeholder 5"/>
          <p:cNvSpPr>
            <a:spLocks noGrp="1"/>
          </p:cNvSpPr>
          <p:nvPr>
            <p:ph type="sldNum" sz="quarter" idx="4"/>
          </p:nvPr>
        </p:nvSpPr>
        <p:spPr/>
        <p:txBody>
          <a:bodyPr/>
          <a:lstStyle/>
          <a:p>
            <a:fld id="{8EC4B841-4737-614F-A6F2-BDE7B1FA608C}" type="slidenum">
              <a:rPr lang="en-US" smtClean="0"/>
              <a:t>2</a:t>
            </a:fld>
            <a:endParaRPr lang="en-US"/>
          </a:p>
        </p:txBody>
      </p:sp>
    </p:spTree>
    <p:extLst>
      <p:ext uri="{BB962C8B-B14F-4D97-AF65-F5344CB8AC3E}">
        <p14:creationId xmlns:p14="http://schemas.microsoft.com/office/powerpoint/2010/main" val="767265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For Families</a:t>
            </a:r>
            <a:endParaRPr lang="en-US" sz="4400" dirty="0"/>
          </a:p>
        </p:txBody>
      </p:sp>
      <p:sp>
        <p:nvSpPr>
          <p:cNvPr id="3" name="Content Placeholder 2"/>
          <p:cNvSpPr>
            <a:spLocks noGrp="1"/>
          </p:cNvSpPr>
          <p:nvPr>
            <p:ph idx="1"/>
          </p:nvPr>
        </p:nvSpPr>
        <p:spPr/>
        <p:txBody>
          <a:bodyPr>
            <a:normAutofit/>
          </a:bodyPr>
          <a:lstStyle/>
          <a:p>
            <a:pPr lvl="1">
              <a:lnSpc>
                <a:spcPct val="110000"/>
              </a:lnSpc>
              <a:buFontTx/>
              <a:buChar char="•"/>
              <a:defRPr/>
            </a:pPr>
            <a:r>
              <a:rPr lang="en-US" sz="3200" kern="0" dirty="0" smtClean="0">
                <a:latin typeface="Arial Narrow" panose="020B0606020202030204" pitchFamily="34" charset="0"/>
              </a:rPr>
              <a:t>One-to-one </a:t>
            </a:r>
            <a:r>
              <a:rPr lang="en-US" sz="3200" kern="0" dirty="0">
                <a:latin typeface="Arial Narrow" panose="020B0606020202030204" pitchFamily="34" charset="0"/>
              </a:rPr>
              <a:t>tutoring </a:t>
            </a:r>
            <a:r>
              <a:rPr lang="en-US" sz="3200" kern="0" dirty="0" smtClean="0">
                <a:latin typeface="Arial Narrow" panose="020B0606020202030204" pitchFamily="34" charset="0"/>
              </a:rPr>
              <a:t>by certified </a:t>
            </a:r>
            <a:r>
              <a:rPr lang="en-US" sz="3200" kern="0" dirty="0">
                <a:latin typeface="Arial Narrow" panose="020B0606020202030204" pitchFamily="34" charset="0"/>
              </a:rPr>
              <a:t>teachers for as little </a:t>
            </a:r>
            <a:r>
              <a:rPr lang="en-US" sz="3200" kern="0" dirty="0" smtClean="0">
                <a:latin typeface="Arial Narrow" panose="020B0606020202030204" pitchFamily="34" charset="0"/>
              </a:rPr>
              <a:t>as </a:t>
            </a:r>
            <a:r>
              <a:rPr lang="en-US" sz="3200" kern="0" dirty="0">
                <a:latin typeface="Arial Narrow" panose="020B0606020202030204" pitchFamily="34" charset="0"/>
              </a:rPr>
              <a:t>$</a:t>
            </a:r>
            <a:r>
              <a:rPr lang="en-US" sz="3200" kern="0" dirty="0" smtClean="0">
                <a:latin typeface="Arial Narrow" panose="020B0606020202030204" pitchFamily="34" charset="0"/>
              </a:rPr>
              <a:t>13/hour</a:t>
            </a:r>
          </a:p>
          <a:p>
            <a:pPr lvl="1">
              <a:lnSpc>
                <a:spcPct val="110000"/>
              </a:lnSpc>
              <a:buFontTx/>
              <a:buChar char="•"/>
              <a:defRPr/>
            </a:pPr>
            <a:r>
              <a:rPr lang="en-US" sz="3200" kern="0" dirty="0" smtClean="0">
                <a:latin typeface="Arial Narrow" panose="020B0606020202030204" pitchFamily="34" charset="0"/>
              </a:rPr>
              <a:t>SAT and ACT prep classes</a:t>
            </a:r>
            <a:endParaRPr lang="en-US" sz="3200" kern="0" dirty="0">
              <a:latin typeface="Arial Narrow" panose="020B0606020202030204" pitchFamily="34" charset="0"/>
            </a:endParaRPr>
          </a:p>
          <a:p>
            <a:pPr lvl="1">
              <a:spcBef>
                <a:spcPts val="24"/>
              </a:spcBef>
              <a:buFontTx/>
              <a:buChar char="•"/>
              <a:defRPr/>
            </a:pPr>
            <a:r>
              <a:rPr lang="en-US" sz="3200" kern="0" dirty="0">
                <a:latin typeface="Arial Narrow" panose="020B0606020202030204" pitchFamily="34" charset="0"/>
              </a:rPr>
              <a:t>Quality, educationally-focused </a:t>
            </a:r>
            <a:r>
              <a:rPr lang="en-US" sz="3200" kern="0" dirty="0" smtClean="0">
                <a:latin typeface="Arial Narrow" panose="020B0606020202030204" pitchFamily="34" charset="0"/>
              </a:rPr>
              <a:t>                        child care, preschool and before                       and after school care</a:t>
            </a:r>
            <a:endParaRPr lang="en-US" sz="3200" kern="0" dirty="0">
              <a:latin typeface="Arial Narrow" panose="020B0606020202030204" pitchFamily="34" charset="0"/>
            </a:endParaRPr>
          </a:p>
          <a:p>
            <a:pPr lvl="1">
              <a:lnSpc>
                <a:spcPct val="110000"/>
              </a:lnSpc>
              <a:buFontTx/>
              <a:buChar char="•"/>
              <a:defRPr/>
            </a:pPr>
            <a:r>
              <a:rPr lang="en-US" sz="3200" kern="0" dirty="0" smtClean="0">
                <a:latin typeface="Arial Narrow" panose="020B0606020202030204" pitchFamily="34" charset="0"/>
              </a:rPr>
              <a:t>12 </a:t>
            </a:r>
            <a:r>
              <a:rPr lang="en-US" sz="3200" kern="0" dirty="0">
                <a:latin typeface="Arial Narrow" panose="020B0606020202030204" pitchFamily="34" charset="0"/>
              </a:rPr>
              <a:t>weeks of summer </a:t>
            </a:r>
            <a:r>
              <a:rPr lang="en-US" sz="3200" kern="0" dirty="0" smtClean="0">
                <a:latin typeface="Arial Narrow" panose="020B0606020202030204" pitchFamily="34" charset="0"/>
              </a:rPr>
              <a:t>camp for grades </a:t>
            </a:r>
            <a:r>
              <a:rPr lang="en-US" sz="3200" kern="0" dirty="0" err="1">
                <a:latin typeface="Arial Narrow" panose="020B0606020202030204" pitchFamily="34" charset="0"/>
              </a:rPr>
              <a:t>PreK</a:t>
            </a:r>
            <a:r>
              <a:rPr lang="en-US" sz="3200" kern="0" dirty="0">
                <a:latin typeface="Arial Narrow" panose="020B0606020202030204" pitchFamily="34" charset="0"/>
              </a:rPr>
              <a:t> to </a:t>
            </a:r>
            <a:r>
              <a:rPr lang="en-US" sz="3200" kern="0" dirty="0" smtClean="0">
                <a:latin typeface="Arial Narrow" panose="020B0606020202030204" pitchFamily="34" charset="0"/>
              </a:rPr>
              <a:t>8</a:t>
            </a:r>
            <a:endParaRPr lang="en-US" sz="3200" kern="0" dirty="0">
              <a:latin typeface="Arial Narrow" panose="020B0606020202030204" pitchFamily="34" charset="0"/>
            </a:endParaRPr>
          </a:p>
          <a:p>
            <a:pPr lvl="1">
              <a:lnSpc>
                <a:spcPct val="110000"/>
              </a:lnSpc>
              <a:spcBef>
                <a:spcPts val="24"/>
              </a:spcBef>
              <a:buFontTx/>
              <a:buChar char="•"/>
              <a:defRPr/>
            </a:pPr>
            <a:r>
              <a:rPr lang="en-US" sz="3200" kern="0" dirty="0">
                <a:latin typeface="Arial Narrow" panose="020B0606020202030204" pitchFamily="34" charset="0"/>
              </a:rPr>
              <a:t>Credit recovery and </a:t>
            </a:r>
            <a:r>
              <a:rPr lang="en-US" sz="3200" kern="0" dirty="0" smtClean="0">
                <a:latin typeface="Arial Narrow" panose="020B0606020202030204" pitchFamily="34" charset="0"/>
              </a:rPr>
              <a:t>summer school</a:t>
            </a:r>
            <a:endParaRPr lang="en-US" sz="3200" kern="0" dirty="0">
              <a:latin typeface="Arial Narrow" panose="020B0606020202030204"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20</a:t>
            </a:fld>
            <a:endParaRPr lang="en-US"/>
          </a:p>
        </p:txBody>
      </p:sp>
      <p:pic>
        <p:nvPicPr>
          <p:cNvPr id="7" name="Picture 7" descr="http://www.examiner.com/images/blog/wysiwyg/image/happy-mom-baby1.jpg"/>
          <p:cNvPicPr>
            <a:picLocks noChangeAspect="1" noChangeArrowheads="1"/>
          </p:cNvPicPr>
          <p:nvPr/>
        </p:nvPicPr>
        <p:blipFill>
          <a:blip r:embed="rId2" cstate="print"/>
          <a:srcRect/>
          <a:stretch>
            <a:fillRect/>
          </a:stretch>
        </p:blipFill>
        <p:spPr bwMode="auto">
          <a:xfrm rot="885765">
            <a:off x="6571350" y="2773381"/>
            <a:ext cx="2103741" cy="1843216"/>
          </a:xfrm>
          <a:prstGeom prst="rect">
            <a:avLst/>
          </a:prstGeom>
          <a:noFill/>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2181191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Child Care Centers</a:t>
            </a:r>
            <a:endParaRPr lang="en-US" sz="4400" dirty="0"/>
          </a:p>
        </p:txBody>
      </p:sp>
      <p:sp>
        <p:nvSpPr>
          <p:cNvPr id="3" name="Content Placeholder 2"/>
          <p:cNvSpPr>
            <a:spLocks noGrp="1"/>
          </p:cNvSpPr>
          <p:nvPr>
            <p:ph idx="1"/>
          </p:nvPr>
        </p:nvSpPr>
        <p:spPr>
          <a:xfrm>
            <a:off x="457200" y="1753644"/>
            <a:ext cx="8229600" cy="4372519"/>
          </a:xfrm>
        </p:spPr>
        <p:txBody>
          <a:bodyPr/>
          <a:lstStyle/>
          <a:p>
            <a:r>
              <a:rPr lang="en-US" dirty="0" err="1"/>
              <a:t>Jennerstown</a:t>
            </a:r>
            <a:endParaRPr lang="en-US" dirty="0"/>
          </a:p>
          <a:p>
            <a:r>
              <a:rPr lang="en-US" dirty="0"/>
              <a:t>Johnstown</a:t>
            </a:r>
          </a:p>
          <a:p>
            <a:r>
              <a:rPr lang="en-US" dirty="0" smtClean="0"/>
              <a:t>Richland</a:t>
            </a:r>
          </a:p>
          <a:p>
            <a:r>
              <a:rPr lang="en-US" dirty="0"/>
              <a:t>Somerset</a:t>
            </a:r>
          </a:p>
          <a:p>
            <a:r>
              <a:rPr lang="en-US" dirty="0" smtClean="0"/>
              <a:t>Westmont</a:t>
            </a:r>
          </a:p>
        </p:txBody>
      </p:sp>
      <p:sp>
        <p:nvSpPr>
          <p:cNvPr id="6" name="Slide Number Placeholder 5"/>
          <p:cNvSpPr>
            <a:spLocks noGrp="1"/>
          </p:cNvSpPr>
          <p:nvPr>
            <p:ph type="sldNum" sz="quarter" idx="4"/>
          </p:nvPr>
        </p:nvSpPr>
        <p:spPr/>
        <p:txBody>
          <a:bodyPr/>
          <a:lstStyle/>
          <a:p>
            <a:fld id="{8EC4B841-4737-614F-A6F2-BDE7B1FA608C}" type="slidenum">
              <a:rPr lang="en-US" smtClean="0"/>
              <a:t>21</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798" y="1966586"/>
            <a:ext cx="3594578" cy="3594578"/>
          </a:xfrm>
          <a:prstGeom prst="rect">
            <a:avLst/>
          </a:prstGeom>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3675989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School-age Programs</a:t>
            </a:r>
            <a:endParaRPr lang="en-US" sz="4400" dirty="0"/>
          </a:p>
        </p:txBody>
      </p:sp>
      <p:sp>
        <p:nvSpPr>
          <p:cNvPr id="3" name="Content Placeholder 2"/>
          <p:cNvSpPr>
            <a:spLocks noGrp="1"/>
          </p:cNvSpPr>
          <p:nvPr>
            <p:ph idx="1"/>
          </p:nvPr>
        </p:nvSpPr>
        <p:spPr/>
        <p:txBody>
          <a:bodyPr>
            <a:normAutofit fontScale="85000" lnSpcReduction="20000"/>
          </a:bodyPr>
          <a:lstStyle/>
          <a:p>
            <a:r>
              <a:rPr lang="en-US" dirty="0"/>
              <a:t>Cambria Heights Elementary</a:t>
            </a:r>
          </a:p>
          <a:p>
            <a:r>
              <a:rPr lang="en-US" dirty="0" smtClean="0"/>
              <a:t>Cambria </a:t>
            </a:r>
            <a:r>
              <a:rPr lang="en-US" dirty="0" smtClean="0"/>
              <a:t>Elementary (Central Cambria SD)</a:t>
            </a:r>
            <a:endParaRPr lang="en-US" dirty="0" smtClean="0"/>
          </a:p>
          <a:p>
            <a:r>
              <a:rPr lang="en-US" dirty="0" smtClean="0"/>
              <a:t>Conemaugh Township </a:t>
            </a:r>
            <a:r>
              <a:rPr lang="en-US" dirty="0" smtClean="0"/>
              <a:t>Area Elementary</a:t>
            </a:r>
            <a:endParaRPr lang="en-US" dirty="0" smtClean="0"/>
          </a:p>
          <a:p>
            <a:r>
              <a:rPr lang="en-US" dirty="0" smtClean="0"/>
              <a:t>Forest Hills Elementary</a:t>
            </a:r>
            <a:endParaRPr lang="en-US" dirty="0"/>
          </a:p>
          <a:p>
            <a:r>
              <a:rPr lang="en-US" dirty="0"/>
              <a:t>Jackson </a:t>
            </a:r>
            <a:r>
              <a:rPr lang="en-US" dirty="0" smtClean="0"/>
              <a:t>Elementary (Central Cambria SD)</a:t>
            </a:r>
            <a:endParaRPr lang="en-US" dirty="0"/>
          </a:p>
          <a:p>
            <a:r>
              <a:rPr lang="en-US" dirty="0"/>
              <a:t>North Star </a:t>
            </a:r>
            <a:r>
              <a:rPr lang="en-US" dirty="0" smtClean="0"/>
              <a:t>Central Elementary</a:t>
            </a:r>
            <a:endParaRPr lang="en-US" dirty="0"/>
          </a:p>
          <a:p>
            <a:r>
              <a:rPr lang="en-US" dirty="0" smtClean="0"/>
              <a:t>Richland Elementary</a:t>
            </a:r>
          </a:p>
          <a:p>
            <a:r>
              <a:rPr lang="en-US" dirty="0" smtClean="0"/>
              <a:t>Saint Benedict School, </a:t>
            </a:r>
            <a:r>
              <a:rPr lang="en-US" dirty="0" err="1" smtClean="0"/>
              <a:t>Geistown</a:t>
            </a:r>
            <a:endParaRPr lang="en-US" dirty="0" smtClean="0"/>
          </a:p>
          <a:p>
            <a:r>
              <a:rPr lang="en-US" dirty="0" smtClean="0"/>
              <a:t>Windber </a:t>
            </a:r>
            <a:r>
              <a:rPr lang="en-US" dirty="0" smtClean="0"/>
              <a:t>Area Elementary</a:t>
            </a:r>
            <a:endParaRPr lang="en-US" dirty="0" smtClean="0"/>
          </a:p>
          <a:p>
            <a:r>
              <a:rPr lang="en-US" dirty="0" smtClean="0"/>
              <a:t>Also serve Westmont, Ferndale, Somerset and OMOS</a:t>
            </a: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22</a:t>
            </a:fld>
            <a:endParaRPr lang="en-US"/>
          </a:p>
        </p:txBody>
      </p:sp>
      <p:pic>
        <p:nvPicPr>
          <p:cNvPr id="7" name="Picture 8" descr="Happy_Children6164.jpg"/>
          <p:cNvPicPr>
            <a:picLocks noChangeAspect="1"/>
          </p:cNvPicPr>
          <p:nvPr/>
        </p:nvPicPr>
        <p:blipFill>
          <a:blip r:embed="rId2">
            <a:extLst>
              <a:ext uri="{28A0092B-C50C-407E-A947-70E740481C1C}">
                <a14:useLocalDpi xmlns:a14="http://schemas.microsoft.com/office/drawing/2010/main" val="0"/>
              </a:ext>
            </a:extLst>
          </a:blip>
          <a:srcRect t="11320"/>
          <a:stretch>
            <a:fillRect/>
          </a:stretch>
        </p:blipFill>
        <p:spPr bwMode="auto">
          <a:xfrm>
            <a:off x="6350696" y="1600201"/>
            <a:ext cx="2233156" cy="296702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9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Preschools</a:t>
            </a:r>
            <a:endParaRPr lang="en-US" sz="4400" dirty="0"/>
          </a:p>
        </p:txBody>
      </p:sp>
      <p:sp>
        <p:nvSpPr>
          <p:cNvPr id="3" name="Content Placeholder 2"/>
          <p:cNvSpPr>
            <a:spLocks noGrp="1"/>
          </p:cNvSpPr>
          <p:nvPr>
            <p:ph idx="1"/>
          </p:nvPr>
        </p:nvSpPr>
        <p:spPr/>
        <p:txBody>
          <a:bodyPr>
            <a:normAutofit/>
          </a:bodyPr>
          <a:lstStyle/>
          <a:p>
            <a:r>
              <a:rPr lang="en-US" sz="3000" dirty="0" smtClean="0"/>
              <a:t>Bedford Area Elementary</a:t>
            </a:r>
            <a:endParaRPr lang="en-US" sz="3000" dirty="0" smtClean="0"/>
          </a:p>
          <a:p>
            <a:r>
              <a:rPr lang="en-US" sz="3000" dirty="0" smtClean="0"/>
              <a:t>Conemaugh </a:t>
            </a:r>
            <a:r>
              <a:rPr lang="en-US" sz="3000" dirty="0" smtClean="0"/>
              <a:t>Township Area Elementary</a:t>
            </a:r>
            <a:endParaRPr lang="en-US" sz="3000" dirty="0"/>
          </a:p>
          <a:p>
            <a:r>
              <a:rPr lang="en-US" sz="3000" dirty="0" smtClean="0"/>
              <a:t>Everett Area Elementary</a:t>
            </a:r>
            <a:endParaRPr lang="en-US" sz="3000" dirty="0" smtClean="0"/>
          </a:p>
          <a:p>
            <a:r>
              <a:rPr lang="en-US" sz="3000" dirty="0" err="1" smtClean="0"/>
              <a:t>Jennerstown</a:t>
            </a:r>
            <a:endParaRPr lang="en-US" sz="3000" dirty="0"/>
          </a:p>
          <a:p>
            <a:r>
              <a:rPr lang="en-US" sz="3000" dirty="0" smtClean="0"/>
              <a:t>Richland</a:t>
            </a:r>
          </a:p>
          <a:p>
            <a:r>
              <a:rPr lang="en-US" sz="3000" dirty="0" smtClean="0"/>
              <a:t>Somerset</a:t>
            </a:r>
          </a:p>
          <a:p>
            <a:r>
              <a:rPr lang="en-US" sz="3000" dirty="0" smtClean="0"/>
              <a:t>Westmont</a:t>
            </a:r>
          </a:p>
        </p:txBody>
      </p:sp>
      <p:sp>
        <p:nvSpPr>
          <p:cNvPr id="6" name="Slide Number Placeholder 5"/>
          <p:cNvSpPr>
            <a:spLocks noGrp="1"/>
          </p:cNvSpPr>
          <p:nvPr>
            <p:ph type="sldNum" sz="quarter" idx="4"/>
          </p:nvPr>
        </p:nvSpPr>
        <p:spPr/>
        <p:txBody>
          <a:bodyPr/>
          <a:lstStyle/>
          <a:p>
            <a:fld id="{8EC4B841-4737-614F-A6F2-BDE7B1FA608C}" type="slidenum">
              <a:rPr lang="en-US" smtClean="0"/>
              <a:t>23</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864" y="3233912"/>
            <a:ext cx="3946936" cy="2582107"/>
          </a:xfrm>
          <a:prstGeom prst="rect">
            <a:avLst/>
          </a:prstGeom>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3073754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C000"/>
                </a:solidFill>
              </a:rPr>
              <a:t>For Schools</a:t>
            </a:r>
            <a:endParaRPr lang="en-US" sz="4400" dirty="0">
              <a:solidFill>
                <a:srgbClr val="FFC000"/>
              </a:solidFill>
            </a:endParaRPr>
          </a:p>
        </p:txBody>
      </p:sp>
      <p:sp>
        <p:nvSpPr>
          <p:cNvPr id="3" name="Content Placeholder 2"/>
          <p:cNvSpPr>
            <a:spLocks noGrp="1"/>
          </p:cNvSpPr>
          <p:nvPr>
            <p:ph idx="1"/>
          </p:nvPr>
        </p:nvSpPr>
        <p:spPr/>
        <p:txBody>
          <a:bodyPr/>
          <a:lstStyle/>
          <a:p>
            <a:pPr lvl="1">
              <a:buFontTx/>
              <a:buChar char="•"/>
              <a:defRPr/>
            </a:pPr>
            <a:r>
              <a:rPr lang="en-US" sz="3200" b="1" kern="0" dirty="0" smtClean="0">
                <a:latin typeface="Arial Narrow" panose="020B0606020202030204" pitchFamily="34" charset="0"/>
              </a:rPr>
              <a:t>88 </a:t>
            </a:r>
            <a:r>
              <a:rPr lang="en-US" sz="3200" b="1" kern="0" dirty="0">
                <a:latin typeface="Arial Narrow" panose="020B0606020202030204" pitchFamily="34" charset="0"/>
              </a:rPr>
              <a:t>districts </a:t>
            </a:r>
            <a:r>
              <a:rPr lang="en-US" sz="3200" b="1" kern="0" dirty="0" smtClean="0">
                <a:latin typeface="Arial Narrow" panose="020B0606020202030204" pitchFamily="34" charset="0"/>
              </a:rPr>
              <a:t>and 46 non-public/private </a:t>
            </a:r>
            <a:r>
              <a:rPr lang="en-US" sz="3200" b="1" kern="0" dirty="0">
                <a:latin typeface="Arial Narrow" panose="020B0606020202030204" pitchFamily="34" charset="0"/>
              </a:rPr>
              <a:t>schools in </a:t>
            </a:r>
            <a:r>
              <a:rPr lang="en-US" sz="3200" b="1" kern="0" dirty="0" smtClean="0">
                <a:latin typeface="Arial Narrow" panose="020B0606020202030204" pitchFamily="34" charset="0"/>
              </a:rPr>
              <a:t>18 </a:t>
            </a:r>
            <a:r>
              <a:rPr lang="en-US" sz="3200" b="1" kern="0" dirty="0">
                <a:latin typeface="Arial Narrow" panose="020B0606020202030204" pitchFamily="34" charset="0"/>
              </a:rPr>
              <a:t>counties </a:t>
            </a:r>
            <a:r>
              <a:rPr lang="en-US" sz="3200" kern="0" dirty="0">
                <a:latin typeface="Arial Narrow" panose="020B0606020202030204" pitchFamily="34" charset="0"/>
              </a:rPr>
              <a:t>in </a:t>
            </a:r>
            <a:r>
              <a:rPr lang="en-US" sz="3200" kern="0" dirty="0" smtClean="0">
                <a:latin typeface="Arial Narrow" panose="020B0606020202030204" pitchFamily="34" charset="0"/>
              </a:rPr>
              <a:t>Pennsylvania and 2 counties in Maryland</a:t>
            </a:r>
            <a:endParaRPr lang="en-US" sz="3200" kern="0" dirty="0">
              <a:latin typeface="Arial Narrow" panose="020B0606020202030204" pitchFamily="34" charset="0"/>
            </a:endParaRPr>
          </a:p>
          <a:p>
            <a:pPr lvl="1">
              <a:buFontTx/>
              <a:buChar char="•"/>
              <a:defRPr/>
            </a:pPr>
            <a:r>
              <a:rPr lang="en-US" sz="3200" kern="0" dirty="0">
                <a:latin typeface="Arial Narrow" panose="020B0606020202030204" pitchFamily="34" charset="0"/>
              </a:rPr>
              <a:t>Comprehensive </a:t>
            </a:r>
            <a:r>
              <a:rPr lang="en-US" sz="3200" kern="0" dirty="0" smtClean="0">
                <a:latin typeface="Arial Narrow" panose="020B0606020202030204" pitchFamily="34" charset="0"/>
              </a:rPr>
              <a:t>services</a:t>
            </a:r>
            <a:endParaRPr lang="en-US" sz="3200" kern="0" dirty="0">
              <a:latin typeface="Arial Narrow" panose="020B0606020202030204" pitchFamily="34" charset="0"/>
            </a:endParaRPr>
          </a:p>
          <a:p>
            <a:pPr lvl="1">
              <a:buFontTx/>
              <a:buChar char="•"/>
              <a:defRPr/>
            </a:pPr>
            <a:r>
              <a:rPr lang="en-US" sz="3200" kern="0" dirty="0">
                <a:latin typeface="Arial Narrow" panose="020B0606020202030204" pitchFamily="34" charset="0"/>
              </a:rPr>
              <a:t>Flexible and cost-effective</a:t>
            </a:r>
          </a:p>
          <a:p>
            <a:pPr lvl="1">
              <a:buFontTx/>
              <a:buChar char="•"/>
              <a:defRPr/>
            </a:pPr>
            <a:r>
              <a:rPr lang="en-US" sz="3200" kern="0" dirty="0">
                <a:latin typeface="Arial Narrow" panose="020B0606020202030204" pitchFamily="34" charset="0"/>
              </a:rPr>
              <a:t>Work in partnership with schools </a:t>
            </a:r>
            <a:r>
              <a:rPr lang="en-US" sz="3200" kern="0" dirty="0" smtClean="0">
                <a:latin typeface="Arial Narrow" panose="020B0606020202030204" pitchFamily="34" charset="0"/>
              </a:rPr>
              <a:t>                                  to solve problems </a:t>
            </a:r>
            <a:r>
              <a:rPr lang="en-US" sz="3200" kern="0" dirty="0">
                <a:latin typeface="Arial Narrow" panose="020B0606020202030204" pitchFamily="34" charset="0"/>
              </a:rPr>
              <a:t>and find funds</a:t>
            </a:r>
          </a:p>
          <a:p>
            <a:pPr lvl="1">
              <a:buFontTx/>
              <a:buChar char="•"/>
              <a:defRPr/>
            </a:pPr>
            <a:r>
              <a:rPr lang="en-US" sz="3200" kern="0" dirty="0">
                <a:latin typeface="Arial Narrow" panose="020B0606020202030204" pitchFamily="34" charset="0"/>
              </a:rPr>
              <a:t>Serve grades PreK-12</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74638"/>
            <a:ext cx="2098214" cy="102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30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FC000"/>
                </a:solidFill>
              </a:rPr>
              <a:t>For Schools</a:t>
            </a:r>
          </a:p>
        </p:txBody>
      </p:sp>
      <p:sp>
        <p:nvSpPr>
          <p:cNvPr id="3" name="Content Placeholder 2"/>
          <p:cNvSpPr>
            <a:spLocks noGrp="1"/>
          </p:cNvSpPr>
          <p:nvPr>
            <p:ph idx="1"/>
          </p:nvPr>
        </p:nvSpPr>
        <p:spPr>
          <a:xfrm>
            <a:off x="457200" y="1315234"/>
            <a:ext cx="8229600" cy="4810930"/>
          </a:xfrm>
        </p:spPr>
        <p:txBody>
          <a:bodyPr>
            <a:normAutofit fontScale="85000" lnSpcReduction="20000"/>
          </a:bodyPr>
          <a:lstStyle/>
          <a:p>
            <a:pPr lvl="1">
              <a:buFont typeface="Arial" panose="020B0604020202020204" pitchFamily="34" charset="0"/>
              <a:buChar char="•"/>
              <a:defRPr/>
            </a:pPr>
            <a:r>
              <a:rPr lang="en-US" sz="3200" kern="0" dirty="0" smtClean="0">
                <a:latin typeface="Arial Narrow" panose="020B0606020202030204" pitchFamily="34" charset="0"/>
              </a:rPr>
              <a:t>School </a:t>
            </a:r>
            <a:r>
              <a:rPr lang="en-US" sz="3200" kern="0" dirty="0">
                <a:latin typeface="Arial Narrow" panose="020B0606020202030204" pitchFamily="34" charset="0"/>
              </a:rPr>
              <a:t>staffing </a:t>
            </a:r>
            <a:r>
              <a:rPr lang="en-US" sz="3200" kern="0" dirty="0" smtClean="0">
                <a:latin typeface="Arial Narrow" panose="020B0606020202030204" pitchFamily="34" charset="0"/>
              </a:rPr>
              <a:t>services</a:t>
            </a:r>
          </a:p>
          <a:p>
            <a:pPr lvl="1">
              <a:buFont typeface="Arial" panose="020B0604020202020204" pitchFamily="34" charset="0"/>
              <a:buChar char="•"/>
              <a:defRPr/>
            </a:pPr>
            <a:r>
              <a:rPr lang="en-US" sz="3200" kern="0" dirty="0" smtClean="0">
                <a:latin typeface="Arial Narrow" panose="020B0606020202030204" pitchFamily="34" charset="0"/>
              </a:rPr>
              <a:t>Substitute Teacher Program</a:t>
            </a:r>
          </a:p>
          <a:p>
            <a:pPr lvl="1">
              <a:buFont typeface="Arial" panose="020B0604020202020204" pitchFamily="34" charset="0"/>
              <a:buChar char="•"/>
              <a:defRPr/>
            </a:pPr>
            <a:r>
              <a:rPr lang="en-US" sz="3200" kern="0" dirty="0" smtClean="0">
                <a:latin typeface="Arial Narrow" panose="020B0606020202030204" pitchFamily="34" charset="0"/>
              </a:rPr>
              <a:t>Fingerprinting </a:t>
            </a:r>
            <a:r>
              <a:rPr lang="en-US" sz="3200" kern="0" dirty="0" smtClean="0">
                <a:latin typeface="Arial Narrow" panose="020B0606020202030204" pitchFamily="34" charset="0"/>
              </a:rPr>
              <a:t>services</a:t>
            </a:r>
            <a:endParaRPr lang="en-US" sz="3200" kern="0" dirty="0">
              <a:latin typeface="Arial Narrow" panose="020B0606020202030204" pitchFamily="34" charset="0"/>
            </a:endParaRPr>
          </a:p>
          <a:p>
            <a:pPr lvl="1">
              <a:buFont typeface="Arial" panose="020B0604020202020204" pitchFamily="34" charset="0"/>
              <a:buChar char="•"/>
              <a:defRPr/>
            </a:pPr>
            <a:r>
              <a:rPr lang="en-US" sz="3200" kern="0" dirty="0">
                <a:latin typeface="Arial Narrow" panose="020B0606020202030204" pitchFamily="34" charset="0"/>
              </a:rPr>
              <a:t>Classrooms for </a:t>
            </a:r>
            <a:r>
              <a:rPr lang="en-US" sz="3200" kern="0" dirty="0" smtClean="0">
                <a:latin typeface="Arial Narrow" panose="020B0606020202030204" pitchFamily="34" charset="0"/>
              </a:rPr>
              <a:t>at-risk/special </a:t>
            </a:r>
            <a:r>
              <a:rPr lang="en-US" sz="3200" kern="0" dirty="0">
                <a:latin typeface="Arial Narrow" panose="020B0606020202030204" pitchFamily="34" charset="0"/>
              </a:rPr>
              <a:t>needs </a:t>
            </a:r>
            <a:r>
              <a:rPr lang="en-US" sz="3200" kern="0" dirty="0" smtClean="0">
                <a:latin typeface="Arial Narrow" panose="020B0606020202030204" pitchFamily="34" charset="0"/>
              </a:rPr>
              <a:t>students</a:t>
            </a:r>
            <a:endParaRPr lang="en-US" sz="3200" kern="0" dirty="0">
              <a:latin typeface="Arial Narrow" panose="020B0606020202030204" pitchFamily="34" charset="0"/>
            </a:endParaRPr>
          </a:p>
          <a:p>
            <a:pPr lvl="1">
              <a:buFont typeface="Arial" panose="020B0604020202020204" pitchFamily="34" charset="0"/>
              <a:buChar char="•"/>
              <a:defRPr/>
            </a:pPr>
            <a:r>
              <a:rPr lang="en-US" sz="3200" kern="0" dirty="0">
                <a:latin typeface="Arial Narrow" panose="020B0606020202030204" pitchFamily="34" charset="0"/>
              </a:rPr>
              <a:t>Online </a:t>
            </a:r>
            <a:r>
              <a:rPr lang="en-US" sz="3200" kern="0" dirty="0" smtClean="0">
                <a:latin typeface="Arial Narrow" panose="020B0606020202030204" pitchFamily="34" charset="0"/>
              </a:rPr>
              <a:t>learning</a:t>
            </a:r>
          </a:p>
          <a:p>
            <a:pPr lvl="1">
              <a:buFont typeface="Arial" panose="020B0604020202020204" pitchFamily="34" charset="0"/>
              <a:buChar char="•"/>
              <a:defRPr/>
            </a:pPr>
            <a:r>
              <a:rPr lang="en-US" sz="3200" kern="0" dirty="0" smtClean="0">
                <a:latin typeface="Arial Narrow" panose="020B0606020202030204" pitchFamily="34" charset="0"/>
              </a:rPr>
              <a:t>Laurel Highlands Cyber Academy</a:t>
            </a:r>
          </a:p>
          <a:p>
            <a:pPr lvl="1">
              <a:buFont typeface="Arial" panose="020B0604020202020204" pitchFamily="34" charset="0"/>
              <a:buChar char="•"/>
              <a:defRPr/>
            </a:pPr>
            <a:r>
              <a:rPr lang="en-US" sz="3200" kern="0" dirty="0" smtClean="0">
                <a:latin typeface="Arial Narrow" panose="020B0606020202030204" pitchFamily="34" charset="0"/>
              </a:rPr>
              <a:t>SAT </a:t>
            </a:r>
            <a:r>
              <a:rPr lang="en-US" sz="3200" kern="0" dirty="0">
                <a:latin typeface="Arial Narrow" panose="020B0606020202030204" pitchFamily="34" charset="0"/>
              </a:rPr>
              <a:t>prep</a:t>
            </a:r>
          </a:p>
          <a:p>
            <a:pPr lvl="1">
              <a:buFont typeface="Arial" panose="020B0604020202020204" pitchFamily="34" charset="0"/>
              <a:buChar char="•"/>
              <a:defRPr/>
            </a:pPr>
            <a:r>
              <a:rPr lang="en-US" sz="3200" kern="0" dirty="0">
                <a:latin typeface="Arial Narrow" panose="020B0606020202030204" pitchFamily="34" charset="0"/>
              </a:rPr>
              <a:t>The Learning Lamp </a:t>
            </a:r>
            <a:r>
              <a:rPr lang="en-US" sz="3200" i="1" kern="0" dirty="0">
                <a:latin typeface="Arial Narrow" panose="020B0606020202030204" pitchFamily="34" charset="0"/>
              </a:rPr>
              <a:t>To Go</a:t>
            </a:r>
            <a:r>
              <a:rPr lang="en-US" sz="3200" kern="0" dirty="0">
                <a:latin typeface="Arial Narrow" panose="020B0606020202030204" pitchFamily="34" charset="0"/>
              </a:rPr>
              <a:t>- Mobile science and geography workshops</a:t>
            </a:r>
          </a:p>
          <a:p>
            <a:pPr lvl="1">
              <a:buFont typeface="Arial" panose="020B0604020202020204" pitchFamily="34" charset="0"/>
              <a:buChar char="•"/>
              <a:defRPr/>
            </a:pPr>
            <a:r>
              <a:rPr lang="en-US" sz="3200" kern="0" dirty="0" smtClean="0">
                <a:latin typeface="Arial Narrow" panose="020B0606020202030204" pitchFamily="34" charset="0"/>
              </a:rPr>
              <a:t>Tutoring </a:t>
            </a:r>
            <a:r>
              <a:rPr lang="en-US" sz="3200" kern="0" dirty="0">
                <a:latin typeface="Arial Narrow" panose="020B0606020202030204" pitchFamily="34" charset="0"/>
              </a:rPr>
              <a:t>and homebound </a:t>
            </a:r>
            <a:r>
              <a:rPr lang="en-US" sz="3200" kern="0" dirty="0" smtClean="0">
                <a:latin typeface="Arial Narrow" panose="020B0606020202030204" pitchFamily="34" charset="0"/>
              </a:rPr>
              <a:t>instruction</a:t>
            </a:r>
            <a:endParaRPr lang="en-US" sz="3200" kern="0" dirty="0">
              <a:latin typeface="Arial Narrow" panose="020B0606020202030204" pitchFamily="34" charset="0"/>
            </a:endParaRPr>
          </a:p>
          <a:p>
            <a:pPr lvl="1">
              <a:buFont typeface="Arial" panose="020B0604020202020204" pitchFamily="34" charset="0"/>
              <a:buChar char="•"/>
              <a:defRPr/>
            </a:pPr>
            <a:r>
              <a:rPr lang="en-US" sz="3200" kern="0" dirty="0" smtClean="0">
                <a:latin typeface="Arial Narrow" panose="020B0606020202030204" pitchFamily="34" charset="0"/>
              </a:rPr>
              <a:t>Professional Development</a:t>
            </a:r>
            <a:endParaRPr lang="en-US" sz="3200" kern="0" dirty="0">
              <a:latin typeface="Arial Narrow" panose="020B0606020202030204" pitchFamily="34" charset="0"/>
            </a:endParaRPr>
          </a:p>
          <a:p>
            <a:pPr marL="0" indent="0">
              <a:buNone/>
            </a:pP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25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74638"/>
            <a:ext cx="209708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205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C000"/>
                </a:solidFill>
              </a:rPr>
              <a:t>Substitute Teacher Program</a:t>
            </a:r>
            <a:endParaRPr lang="en-US" sz="4400" dirty="0">
              <a:solidFill>
                <a:srgbClr val="FFC000"/>
              </a:solidFill>
            </a:endParaRP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marL="0" indent="0">
              <a:spcBef>
                <a:spcPct val="50000"/>
              </a:spcBef>
              <a:buNone/>
              <a:defRPr/>
            </a:pPr>
            <a:endParaRPr lang="en-US" sz="800" b="1" i="1" kern="0" dirty="0">
              <a:latin typeface="Arial Narrow" panose="020B0606020202030204" pitchFamily="34" charset="0"/>
            </a:endParaRPr>
          </a:p>
          <a:p>
            <a:pPr lvl="1">
              <a:buFontTx/>
              <a:buChar char="•"/>
              <a:defRPr/>
            </a:pPr>
            <a:r>
              <a:rPr lang="en-US" kern="0" dirty="0" smtClean="0">
                <a:latin typeface="Arial Narrow" panose="020B0606020202030204" pitchFamily="34" charset="0"/>
              </a:rPr>
              <a:t>Admiral Peary </a:t>
            </a:r>
            <a:r>
              <a:rPr lang="en-US" kern="0" dirty="0" smtClean="0">
                <a:latin typeface="Arial Narrow" panose="020B0606020202030204" pitchFamily="34" charset="0"/>
              </a:rPr>
              <a:t>AVTS</a:t>
            </a:r>
            <a:endParaRPr lang="en-US" kern="0" dirty="0" smtClean="0">
              <a:latin typeface="Arial Narrow" panose="020B0606020202030204" pitchFamily="34" charset="0"/>
            </a:endParaRPr>
          </a:p>
          <a:p>
            <a:pPr lvl="1">
              <a:buFontTx/>
              <a:buChar char="•"/>
              <a:defRPr/>
            </a:pPr>
            <a:r>
              <a:rPr lang="en-US" kern="0" dirty="0" smtClean="0">
                <a:latin typeface="Arial Narrow" panose="020B0606020202030204" pitchFamily="34" charset="0"/>
              </a:rPr>
              <a:t>Conemaugh </a:t>
            </a:r>
            <a:r>
              <a:rPr lang="en-US" kern="0" dirty="0" smtClean="0">
                <a:latin typeface="Arial Narrow" panose="020B0606020202030204" pitchFamily="34" charset="0"/>
              </a:rPr>
              <a:t>Township Area SD</a:t>
            </a:r>
            <a:endParaRPr lang="en-US" kern="0" dirty="0">
              <a:latin typeface="Arial Narrow" panose="020B0606020202030204" pitchFamily="34" charset="0"/>
            </a:endParaRPr>
          </a:p>
          <a:p>
            <a:pPr lvl="1">
              <a:buFontTx/>
              <a:buChar char="•"/>
              <a:defRPr/>
            </a:pPr>
            <a:r>
              <a:rPr lang="en-US" kern="0" dirty="0" smtClean="0">
                <a:latin typeface="Arial Narrow" panose="020B0606020202030204" pitchFamily="34" charset="0"/>
              </a:rPr>
              <a:t>Conemaugh </a:t>
            </a:r>
            <a:r>
              <a:rPr lang="en-US" kern="0" dirty="0" smtClean="0">
                <a:latin typeface="Arial Narrow" panose="020B0606020202030204" pitchFamily="34" charset="0"/>
              </a:rPr>
              <a:t>Valley SD</a:t>
            </a:r>
            <a:endParaRPr lang="en-US" kern="0" dirty="0">
              <a:latin typeface="Arial Narrow" panose="020B0606020202030204" pitchFamily="34" charset="0"/>
            </a:endParaRPr>
          </a:p>
          <a:p>
            <a:pPr lvl="1">
              <a:buFontTx/>
              <a:buChar char="•"/>
              <a:defRPr/>
            </a:pPr>
            <a:r>
              <a:rPr lang="en-US" kern="0" dirty="0" smtClean="0">
                <a:latin typeface="Arial Narrow" panose="020B0606020202030204" pitchFamily="34" charset="0"/>
              </a:rPr>
              <a:t>Greater Johnstown Career and </a:t>
            </a:r>
            <a:r>
              <a:rPr lang="en-US" kern="0" dirty="0" smtClean="0">
                <a:latin typeface="Arial Narrow" panose="020B0606020202030204" pitchFamily="34" charset="0"/>
              </a:rPr>
              <a:t>Technology Center</a:t>
            </a:r>
            <a:endParaRPr lang="en-US" kern="0" dirty="0" smtClean="0">
              <a:latin typeface="Arial Narrow" panose="020B0606020202030204" pitchFamily="34" charset="0"/>
            </a:endParaRPr>
          </a:p>
          <a:p>
            <a:pPr lvl="1">
              <a:buFontTx/>
              <a:buChar char="•"/>
              <a:defRPr/>
            </a:pPr>
            <a:r>
              <a:rPr lang="en-US" kern="0" dirty="0" smtClean="0">
                <a:latin typeface="Arial Narrow" panose="020B0606020202030204" pitchFamily="34" charset="0"/>
              </a:rPr>
              <a:t>Richland SD</a:t>
            </a:r>
            <a:endParaRPr lang="en-US" kern="0" dirty="0" smtClean="0">
              <a:latin typeface="Arial Narrow" panose="020B0606020202030204" pitchFamily="34" charset="0"/>
            </a:endParaRPr>
          </a:p>
          <a:p>
            <a:pPr lvl="1">
              <a:buFontTx/>
              <a:buChar char="•"/>
              <a:defRPr/>
            </a:pPr>
            <a:r>
              <a:rPr lang="en-US" kern="0" dirty="0" smtClean="0">
                <a:latin typeface="Arial Narrow" panose="020B0606020202030204" pitchFamily="34" charset="0"/>
              </a:rPr>
              <a:t>Richland Academy</a:t>
            </a:r>
          </a:p>
          <a:p>
            <a:pPr lvl="1">
              <a:buFontTx/>
              <a:buChar char="•"/>
              <a:defRPr/>
            </a:pPr>
            <a:r>
              <a:rPr lang="en-US" kern="0" dirty="0" smtClean="0">
                <a:latin typeface="Arial Narrow" panose="020B0606020202030204" pitchFamily="34" charset="0"/>
              </a:rPr>
              <a:t>Propel Charter Schools</a:t>
            </a:r>
          </a:p>
          <a:p>
            <a:pPr lvl="1">
              <a:buFontTx/>
              <a:buChar char="•"/>
              <a:defRPr/>
            </a:pPr>
            <a:r>
              <a:rPr lang="en-US" kern="0" dirty="0" smtClean="0">
                <a:latin typeface="Arial Narrow" panose="020B0606020202030204" pitchFamily="34" charset="0"/>
              </a:rPr>
              <a:t>Shade-Central </a:t>
            </a:r>
            <a:r>
              <a:rPr lang="en-US" kern="0" dirty="0" smtClean="0">
                <a:latin typeface="Arial Narrow" panose="020B0606020202030204" pitchFamily="34" charset="0"/>
              </a:rPr>
              <a:t>City SD</a:t>
            </a:r>
            <a:endParaRPr lang="en-US" kern="0" dirty="0" smtClean="0">
              <a:latin typeface="Arial Narrow" panose="020B0606020202030204" pitchFamily="34" charset="0"/>
            </a:endParaRPr>
          </a:p>
          <a:p>
            <a:pPr lvl="1">
              <a:buFontTx/>
              <a:buChar char="•"/>
              <a:defRPr/>
            </a:pPr>
            <a:r>
              <a:rPr lang="en-US" kern="0" dirty="0" smtClean="0">
                <a:latin typeface="Arial Narrow" panose="020B0606020202030204" pitchFamily="34" charset="0"/>
              </a:rPr>
              <a:t>Somerset </a:t>
            </a:r>
            <a:r>
              <a:rPr lang="en-US" kern="0" dirty="0" smtClean="0">
                <a:latin typeface="Arial Narrow" panose="020B0606020202030204" pitchFamily="34" charset="0"/>
              </a:rPr>
              <a:t>Area SD</a:t>
            </a:r>
            <a:endParaRPr lang="en-US" kern="0" dirty="0" smtClean="0">
              <a:latin typeface="Arial Narrow" panose="020B0606020202030204" pitchFamily="34" charset="0"/>
            </a:endParaRPr>
          </a:p>
          <a:p>
            <a:pPr lvl="1">
              <a:buFontTx/>
              <a:buChar char="•"/>
              <a:defRPr/>
            </a:pPr>
            <a:r>
              <a:rPr lang="en-US" kern="0" dirty="0" err="1" smtClean="0">
                <a:latin typeface="Arial Narrow" panose="020B0606020202030204" pitchFamily="34" charset="0"/>
              </a:rPr>
              <a:t>Turkeyfoot</a:t>
            </a:r>
            <a:r>
              <a:rPr lang="en-US" kern="0" dirty="0" smtClean="0">
                <a:latin typeface="Arial Narrow" panose="020B0606020202030204" pitchFamily="34" charset="0"/>
              </a:rPr>
              <a:t> </a:t>
            </a:r>
            <a:r>
              <a:rPr lang="en-US" kern="0" dirty="0" smtClean="0">
                <a:latin typeface="Arial Narrow" panose="020B0606020202030204" pitchFamily="34" charset="0"/>
              </a:rPr>
              <a:t>Valley Area SD</a:t>
            </a:r>
            <a:endParaRPr lang="en-US" kern="0" dirty="0" smtClean="0">
              <a:latin typeface="Arial Narrow" panose="020B0606020202030204" pitchFamily="34" charset="0"/>
            </a:endParaRPr>
          </a:p>
          <a:p>
            <a:pPr lvl="1">
              <a:buFontTx/>
              <a:buChar char="•"/>
              <a:defRPr/>
            </a:pPr>
            <a:r>
              <a:rPr lang="en-US" kern="0" dirty="0" smtClean="0">
                <a:latin typeface="Arial Narrow" panose="020B0606020202030204" pitchFamily="34" charset="0"/>
              </a:rPr>
              <a:t>Tussey </a:t>
            </a:r>
            <a:r>
              <a:rPr lang="en-US" kern="0" dirty="0" smtClean="0">
                <a:latin typeface="Arial Narrow" panose="020B0606020202030204" pitchFamily="34" charset="0"/>
              </a:rPr>
              <a:t>Mountain Area SD</a:t>
            </a:r>
            <a:endParaRPr lang="en-US" kern="0" dirty="0">
              <a:latin typeface="Arial Narrow" panose="020B0606020202030204" pitchFamily="34" charset="0"/>
            </a:endParaRPr>
          </a:p>
          <a:p>
            <a:pPr lvl="1">
              <a:buFontTx/>
              <a:buChar char="•"/>
              <a:defRPr/>
            </a:pPr>
            <a:r>
              <a:rPr lang="en-US" kern="0" dirty="0" smtClean="0">
                <a:latin typeface="Arial Narrow" panose="020B0606020202030204" pitchFamily="34" charset="0"/>
              </a:rPr>
              <a:t>Windber </a:t>
            </a:r>
            <a:r>
              <a:rPr lang="en-US" kern="0" dirty="0" smtClean="0">
                <a:latin typeface="Arial Narrow" panose="020B0606020202030204" pitchFamily="34" charset="0"/>
              </a:rPr>
              <a:t>Area SD</a:t>
            </a:r>
            <a:endParaRPr lang="en-US" kern="0"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26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74636"/>
            <a:ext cx="20970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220" y="3231715"/>
            <a:ext cx="3940580" cy="2622615"/>
          </a:xfrm>
          <a:prstGeom prst="rect">
            <a:avLst/>
          </a:prstGeom>
        </p:spPr>
      </p:pic>
    </p:spTree>
    <p:extLst>
      <p:ext uri="{BB962C8B-B14F-4D97-AF65-F5344CB8AC3E}">
        <p14:creationId xmlns:p14="http://schemas.microsoft.com/office/powerpoint/2010/main" val="851692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C000"/>
                </a:solidFill>
              </a:rPr>
              <a:t>School Staffing Services</a:t>
            </a:r>
            <a:endParaRPr lang="en-US" sz="4400" dirty="0">
              <a:solidFill>
                <a:srgbClr val="FFC000"/>
              </a:solidFill>
            </a:endParaRPr>
          </a:p>
        </p:txBody>
      </p:sp>
      <p:sp>
        <p:nvSpPr>
          <p:cNvPr id="3" name="Content Placeholder 2"/>
          <p:cNvSpPr>
            <a:spLocks noGrp="1"/>
          </p:cNvSpPr>
          <p:nvPr>
            <p:ph idx="1"/>
          </p:nvPr>
        </p:nvSpPr>
        <p:spPr>
          <a:xfrm>
            <a:off x="457200" y="1304924"/>
            <a:ext cx="8229600" cy="4821240"/>
          </a:xfrm>
        </p:spPr>
        <p:txBody>
          <a:bodyPr>
            <a:normAutofit fontScale="92500" lnSpcReduction="20000"/>
          </a:bodyPr>
          <a:lstStyle/>
          <a:p>
            <a:pPr marL="0" indent="0">
              <a:spcBef>
                <a:spcPct val="50000"/>
              </a:spcBef>
              <a:buNone/>
              <a:defRPr/>
            </a:pPr>
            <a:endParaRPr lang="en-US" sz="800" b="1" i="1" kern="0" dirty="0">
              <a:latin typeface="Arial Narrow" panose="020B0606020202030204" pitchFamily="34" charset="0"/>
            </a:endParaRPr>
          </a:p>
          <a:p>
            <a:pPr lvl="1">
              <a:buFontTx/>
              <a:buChar char="•"/>
              <a:defRPr/>
            </a:pPr>
            <a:r>
              <a:rPr lang="en-US" kern="0" dirty="0">
                <a:latin typeface="Arial Narrow" panose="020B0606020202030204" pitchFamily="34" charset="0"/>
              </a:rPr>
              <a:t>Life skills/personal care aides </a:t>
            </a:r>
          </a:p>
          <a:p>
            <a:pPr lvl="1">
              <a:buFontTx/>
              <a:buChar char="•"/>
              <a:defRPr/>
            </a:pPr>
            <a:r>
              <a:rPr lang="en-US" kern="0" dirty="0">
                <a:latin typeface="Arial Narrow" panose="020B0606020202030204" pitchFamily="34" charset="0"/>
              </a:rPr>
              <a:t>Title 1 instructors</a:t>
            </a:r>
          </a:p>
          <a:p>
            <a:pPr lvl="1">
              <a:buFontTx/>
              <a:buChar char="•"/>
              <a:defRPr/>
            </a:pPr>
            <a:r>
              <a:rPr lang="en-US" kern="0" dirty="0" smtClean="0">
                <a:latin typeface="Arial Narrow" panose="020B0606020202030204" pitchFamily="34" charset="0"/>
              </a:rPr>
              <a:t>Alternative </a:t>
            </a:r>
            <a:r>
              <a:rPr lang="en-US" kern="0" dirty="0">
                <a:latin typeface="Arial Narrow" panose="020B0606020202030204" pitchFamily="34" charset="0"/>
              </a:rPr>
              <a:t>education </a:t>
            </a:r>
            <a:r>
              <a:rPr lang="en-US" kern="0" dirty="0" smtClean="0">
                <a:latin typeface="Arial Narrow" panose="020B0606020202030204" pitchFamily="34" charset="0"/>
              </a:rPr>
              <a:t>teachers</a:t>
            </a:r>
          </a:p>
          <a:p>
            <a:pPr lvl="1">
              <a:buFontTx/>
              <a:buChar char="•"/>
              <a:defRPr/>
            </a:pPr>
            <a:r>
              <a:rPr lang="en-US" kern="0" dirty="0" smtClean="0">
                <a:latin typeface="Arial Narrow" panose="020B0606020202030204" pitchFamily="34" charset="0"/>
              </a:rPr>
              <a:t>Special education </a:t>
            </a:r>
            <a:r>
              <a:rPr lang="en-US" kern="0" dirty="0">
                <a:latin typeface="Arial Narrow" panose="020B0606020202030204" pitchFamily="34" charset="0"/>
              </a:rPr>
              <a:t>t</a:t>
            </a:r>
            <a:r>
              <a:rPr lang="en-US" kern="0" dirty="0" smtClean="0">
                <a:latin typeface="Arial Narrow" panose="020B0606020202030204" pitchFamily="34" charset="0"/>
              </a:rPr>
              <a:t>eachers</a:t>
            </a:r>
          </a:p>
          <a:p>
            <a:pPr lvl="1">
              <a:buFontTx/>
              <a:buChar char="•"/>
              <a:defRPr/>
            </a:pPr>
            <a:r>
              <a:rPr lang="en-US" kern="0" dirty="0" smtClean="0">
                <a:latin typeface="Arial Narrow" panose="020B0606020202030204" pitchFamily="34" charset="0"/>
              </a:rPr>
              <a:t>Reading specialists</a:t>
            </a:r>
          </a:p>
          <a:p>
            <a:pPr lvl="1">
              <a:buFontTx/>
              <a:buChar char="•"/>
              <a:defRPr/>
            </a:pPr>
            <a:r>
              <a:rPr lang="en-US" kern="0" dirty="0" smtClean="0">
                <a:latin typeface="Arial Narrow" panose="020B0606020202030204" pitchFamily="34" charset="0"/>
              </a:rPr>
              <a:t>Speech pathologists</a:t>
            </a:r>
          </a:p>
          <a:p>
            <a:pPr lvl="1">
              <a:buFontTx/>
              <a:buChar char="•"/>
              <a:defRPr/>
            </a:pPr>
            <a:r>
              <a:rPr lang="en-US" kern="0" dirty="0" smtClean="0">
                <a:latin typeface="Arial Narrow" panose="020B0606020202030204" pitchFamily="34" charset="0"/>
              </a:rPr>
              <a:t>ESL teachers</a:t>
            </a:r>
          </a:p>
          <a:p>
            <a:pPr lvl="1">
              <a:buFontTx/>
              <a:buChar char="•"/>
              <a:defRPr/>
            </a:pPr>
            <a:r>
              <a:rPr lang="en-US" kern="0" dirty="0" smtClean="0">
                <a:latin typeface="Arial Narrow" panose="020B0606020202030204" pitchFamily="34" charset="0"/>
              </a:rPr>
              <a:t>School psychologists</a:t>
            </a:r>
          </a:p>
          <a:p>
            <a:pPr lvl="1">
              <a:buFontTx/>
              <a:buChar char="•"/>
              <a:defRPr/>
            </a:pPr>
            <a:r>
              <a:rPr lang="en-US" kern="0" dirty="0" smtClean="0">
                <a:latin typeface="Arial Narrow" panose="020B0606020202030204" pitchFamily="34" charset="0"/>
              </a:rPr>
              <a:t>LPNs</a:t>
            </a:r>
            <a:endParaRPr lang="en-US" kern="0" dirty="0">
              <a:latin typeface="Arial Narrow" panose="020B0606020202030204" pitchFamily="34" charset="0"/>
            </a:endParaRPr>
          </a:p>
          <a:p>
            <a:pPr lvl="1">
              <a:buFontTx/>
              <a:buChar char="•"/>
              <a:defRPr/>
            </a:pPr>
            <a:r>
              <a:rPr lang="en-US" kern="0" dirty="0">
                <a:latin typeface="Arial Narrow" panose="020B0606020202030204" pitchFamily="34" charset="0"/>
              </a:rPr>
              <a:t>Homebound instructors</a:t>
            </a:r>
          </a:p>
          <a:p>
            <a:pPr lvl="1">
              <a:buFontTx/>
              <a:buChar char="•"/>
              <a:defRPr/>
            </a:pPr>
            <a:r>
              <a:rPr lang="en-US" kern="0" dirty="0">
                <a:latin typeface="Arial Narrow" panose="020B0606020202030204" pitchFamily="34" charset="0"/>
              </a:rPr>
              <a:t>Online learning teachers</a:t>
            </a:r>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27</a:t>
            </a:fld>
            <a:endParaRPr lang="en-US"/>
          </a:p>
        </p:txBody>
      </p:sp>
      <p:pic>
        <p:nvPicPr>
          <p:cNvPr id="7" name="Picture 5"/>
          <p:cNvPicPr>
            <a:picLocks noChangeAspect="1" noChangeArrowheads="1"/>
          </p:cNvPicPr>
          <p:nvPr/>
        </p:nvPicPr>
        <p:blipFill>
          <a:blip r:embed="rId2" cstate="print"/>
          <a:srcRect/>
          <a:stretch>
            <a:fillRect/>
          </a:stretch>
        </p:blipFill>
        <p:spPr bwMode="auto">
          <a:xfrm>
            <a:off x="5175068" y="3018772"/>
            <a:ext cx="3528904" cy="2659897"/>
          </a:xfrm>
          <a:prstGeom prst="rect">
            <a:avLst/>
          </a:prstGeom>
          <a:noFill/>
          <a:ln w="38100">
            <a:gradFill>
              <a:gsLst>
                <a:gs pos="68336">
                  <a:srgbClr val="CEDAF0"/>
                </a:gs>
                <a:gs pos="0">
                  <a:srgbClr val="FFC000"/>
                </a:gs>
                <a:gs pos="50000">
                  <a:schemeClr val="accent1">
                    <a:tint val="44500"/>
                    <a:satMod val="160000"/>
                  </a:schemeClr>
                </a:gs>
                <a:gs pos="98000">
                  <a:schemeClr val="accent1">
                    <a:tint val="23500"/>
                    <a:satMod val="160000"/>
                  </a:schemeClr>
                </a:gs>
              </a:gsLst>
              <a:lin ang="5400000" scaled="0"/>
            </a:grad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636"/>
            <a:ext cx="20970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204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solidFill>
                  <a:srgbClr val="FFC000"/>
                </a:solidFill>
              </a:rPr>
              <a:t>To Go  </a:t>
            </a:r>
            <a:r>
              <a:rPr lang="en-US" sz="4400" dirty="0" smtClean="0">
                <a:solidFill>
                  <a:srgbClr val="FFC000"/>
                </a:solidFill>
              </a:rPr>
              <a:t>Program</a:t>
            </a:r>
            <a:endParaRPr lang="en-US" sz="4400" dirty="0">
              <a:solidFill>
                <a:srgbClr val="FFC000"/>
              </a:solidFill>
            </a:endParaRPr>
          </a:p>
        </p:txBody>
      </p:sp>
      <p:sp>
        <p:nvSpPr>
          <p:cNvPr id="3" name="Content Placeholder 2"/>
          <p:cNvSpPr>
            <a:spLocks noGrp="1"/>
          </p:cNvSpPr>
          <p:nvPr>
            <p:ph idx="1"/>
          </p:nvPr>
        </p:nvSpPr>
        <p:spPr>
          <a:xfrm>
            <a:off x="457199" y="1114816"/>
            <a:ext cx="8229600" cy="5000105"/>
          </a:xfrm>
        </p:spPr>
        <p:txBody>
          <a:bodyPr>
            <a:normAutofit fontScale="77500" lnSpcReduction="20000"/>
          </a:bodyPr>
          <a:lstStyle/>
          <a:p>
            <a:pPr marL="0" indent="0">
              <a:spcBef>
                <a:spcPct val="50000"/>
              </a:spcBef>
              <a:buNone/>
              <a:defRPr/>
            </a:pPr>
            <a:endParaRPr lang="en-US" sz="2800" b="1" i="1" kern="0" dirty="0">
              <a:latin typeface="Arial Narrow" panose="020B0606020202030204" pitchFamily="34" charset="0"/>
            </a:endParaRPr>
          </a:p>
          <a:p>
            <a:pPr lvl="1">
              <a:buFontTx/>
              <a:buChar char="•"/>
              <a:defRPr/>
            </a:pPr>
            <a:r>
              <a:rPr lang="en-US" sz="3600" kern="0" dirty="0">
                <a:latin typeface="Arial Narrow" panose="020B0606020202030204" pitchFamily="34" charset="0"/>
              </a:rPr>
              <a:t>Earth Balloon</a:t>
            </a:r>
          </a:p>
          <a:p>
            <a:pPr lvl="1">
              <a:buFontTx/>
              <a:buChar char="•"/>
              <a:defRPr/>
            </a:pPr>
            <a:r>
              <a:rPr lang="en-US" sz="3600" kern="0" dirty="0">
                <a:latin typeface="Arial Narrow" panose="020B0606020202030204" pitchFamily="34" charset="0"/>
              </a:rPr>
              <a:t>Discovery Dome</a:t>
            </a:r>
          </a:p>
          <a:p>
            <a:pPr lvl="1">
              <a:buFontTx/>
              <a:buChar char="•"/>
              <a:defRPr/>
            </a:pPr>
            <a:r>
              <a:rPr lang="en-US" sz="3600" kern="0" dirty="0">
                <a:latin typeface="Arial Narrow" panose="020B0606020202030204" pitchFamily="34" charset="0"/>
              </a:rPr>
              <a:t>LEGO Lab</a:t>
            </a:r>
          </a:p>
          <a:p>
            <a:pPr lvl="1">
              <a:buFontTx/>
              <a:buChar char="•"/>
              <a:defRPr/>
            </a:pPr>
            <a:r>
              <a:rPr lang="en-US" sz="3600" kern="0" dirty="0">
                <a:latin typeface="Arial Narrow" panose="020B0606020202030204" pitchFamily="34" charset="0"/>
              </a:rPr>
              <a:t>Giant Map of PA</a:t>
            </a:r>
          </a:p>
          <a:p>
            <a:pPr lvl="1">
              <a:buFontTx/>
              <a:buChar char="•"/>
              <a:defRPr/>
            </a:pPr>
            <a:r>
              <a:rPr lang="en-US" sz="3600" kern="0" dirty="0" smtClean="0">
                <a:latin typeface="Arial Narrow" panose="020B0606020202030204" pitchFamily="34" charset="0"/>
              </a:rPr>
              <a:t>National Geographic Giant Maps</a:t>
            </a:r>
            <a:endParaRPr lang="en-US" sz="3600" kern="0" dirty="0">
              <a:latin typeface="Arial Narrow" panose="020B0606020202030204" pitchFamily="34" charset="0"/>
            </a:endParaRPr>
          </a:p>
          <a:p>
            <a:pPr lvl="1">
              <a:buFontTx/>
              <a:buChar char="•"/>
              <a:defRPr/>
            </a:pPr>
            <a:r>
              <a:rPr lang="en-US" sz="3600" kern="0" dirty="0">
                <a:latin typeface="Arial Narrow" panose="020B0606020202030204" pitchFamily="34" charset="0"/>
              </a:rPr>
              <a:t>KAPLA </a:t>
            </a:r>
            <a:r>
              <a:rPr lang="en-US" sz="3600" kern="0" dirty="0" err="1" smtClean="0">
                <a:latin typeface="Arial Narrow" panose="020B0606020202030204" pitchFamily="34" charset="0"/>
              </a:rPr>
              <a:t>Kidstruction</a:t>
            </a:r>
            <a:endParaRPr lang="en-US" sz="3600" kern="0" dirty="0">
              <a:latin typeface="Arial Narrow" panose="020B0606020202030204" pitchFamily="34" charset="0"/>
            </a:endParaRPr>
          </a:p>
          <a:p>
            <a:pPr lvl="1">
              <a:buFontTx/>
              <a:buChar char="•"/>
              <a:defRPr/>
            </a:pPr>
            <a:r>
              <a:rPr lang="en-US" sz="3600" kern="0" dirty="0" smtClean="0">
                <a:latin typeface="Arial Narrow" panose="020B0606020202030204" pitchFamily="34" charset="0"/>
              </a:rPr>
              <a:t>Geology Rocks!</a:t>
            </a:r>
          </a:p>
          <a:p>
            <a:pPr lvl="1">
              <a:buFontTx/>
              <a:buChar char="•"/>
              <a:defRPr/>
            </a:pPr>
            <a:r>
              <a:rPr lang="en-US" sz="3600" kern="0" dirty="0" smtClean="0">
                <a:latin typeface="Arial Narrow" panose="020B0606020202030204" pitchFamily="34" charset="0"/>
              </a:rPr>
              <a:t>Bodies in Motion</a:t>
            </a:r>
          </a:p>
          <a:p>
            <a:pPr lvl="1">
              <a:buFontTx/>
              <a:buChar char="•"/>
              <a:defRPr/>
            </a:pPr>
            <a:r>
              <a:rPr lang="en-US" sz="3600" kern="0" dirty="0" err="1" smtClean="0">
                <a:latin typeface="Arial Narrow" panose="020B0606020202030204" pitchFamily="34" charset="0"/>
              </a:rPr>
              <a:t>K’Nex</a:t>
            </a:r>
            <a:r>
              <a:rPr lang="en-US" sz="3600" kern="0" dirty="0" smtClean="0">
                <a:latin typeface="Arial Narrow" panose="020B0606020202030204" pitchFamily="34" charset="0"/>
              </a:rPr>
              <a:t> and Kid </a:t>
            </a:r>
            <a:r>
              <a:rPr lang="en-US" sz="3600" kern="0" dirty="0" err="1" smtClean="0">
                <a:latin typeface="Arial Narrow" panose="020B0606020202030204" pitchFamily="34" charset="0"/>
              </a:rPr>
              <a:t>N’Nex</a:t>
            </a:r>
            <a:r>
              <a:rPr lang="en-US" sz="3600" kern="0" dirty="0" smtClean="0">
                <a:latin typeface="Arial Narrow" panose="020B0606020202030204" pitchFamily="34" charset="0"/>
              </a:rPr>
              <a:t> Workshops</a:t>
            </a:r>
          </a:p>
          <a:p>
            <a:pPr lvl="1">
              <a:buFontTx/>
              <a:buChar char="•"/>
              <a:defRPr/>
            </a:pPr>
            <a:r>
              <a:rPr lang="en-US" sz="3600" kern="0" dirty="0" smtClean="0">
                <a:latin typeface="Arial Narrow" panose="020B0606020202030204" pitchFamily="34" charset="0"/>
              </a:rPr>
              <a:t>Imagination Playground</a:t>
            </a:r>
            <a:endParaRPr lang="en-US" sz="3600" kern="0" dirty="0">
              <a:latin typeface="Arial Narrow" panose="020B0606020202030204"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28</a:t>
            </a:fld>
            <a:endParaRPr lang="en-US"/>
          </a:p>
        </p:txBody>
      </p:sp>
      <p:pic>
        <p:nvPicPr>
          <p:cNvPr id="7" name="Picture 5" descr="Earth_Balloon_in_Statesboro"/>
          <p:cNvPicPr>
            <a:picLocks noChangeAspect="1" noChangeArrowheads="1"/>
          </p:cNvPicPr>
          <p:nvPr/>
        </p:nvPicPr>
        <p:blipFill>
          <a:blip r:embed="rId2" cstate="print"/>
          <a:srcRect/>
          <a:stretch>
            <a:fillRect/>
          </a:stretch>
        </p:blipFill>
        <p:spPr bwMode="auto">
          <a:xfrm>
            <a:off x="5837129" y="1417637"/>
            <a:ext cx="2736936" cy="4311613"/>
          </a:xfrm>
          <a:prstGeom prst="rect">
            <a:avLst/>
          </a:prstGeom>
          <a:noFill/>
          <a:ln w="38100" algn="in">
            <a:gradFill>
              <a:gsLst>
                <a:gs pos="0">
                  <a:srgbClr val="FFC000"/>
                </a:gs>
                <a:gs pos="50000">
                  <a:schemeClr val="accent1">
                    <a:tint val="44500"/>
                    <a:satMod val="160000"/>
                  </a:schemeClr>
                </a:gs>
                <a:gs pos="100000">
                  <a:schemeClr val="accent1">
                    <a:tint val="23500"/>
                    <a:satMod val="160000"/>
                  </a:schemeClr>
                </a:gs>
              </a:gsLst>
              <a:lin ang="5400000" scaled="0"/>
            </a:grad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638"/>
            <a:ext cx="209708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715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549" y="450003"/>
            <a:ext cx="6096000" cy="1143000"/>
          </a:xfrm>
        </p:spPr>
        <p:txBody>
          <a:bodyPr/>
          <a:lstStyle/>
          <a:p>
            <a:r>
              <a:rPr lang="en-US" sz="4400" dirty="0" smtClean="0">
                <a:solidFill>
                  <a:srgbClr val="FFC000"/>
                </a:solidFill>
              </a:rPr>
              <a:t>Laurel Highlands                       Cyber Academy</a:t>
            </a:r>
            <a:r>
              <a:rPr lang="en-US" sz="4400" dirty="0" smtClean="0"/>
              <a:t> </a:t>
            </a:r>
            <a:endParaRPr lang="en-US" sz="4400" dirty="0"/>
          </a:p>
        </p:txBody>
      </p:sp>
      <p:sp>
        <p:nvSpPr>
          <p:cNvPr id="3" name="Content Placeholder 2"/>
          <p:cNvSpPr>
            <a:spLocks noGrp="1"/>
          </p:cNvSpPr>
          <p:nvPr>
            <p:ph idx="1"/>
          </p:nvPr>
        </p:nvSpPr>
        <p:spPr>
          <a:xfrm>
            <a:off x="457200" y="1791222"/>
            <a:ext cx="8229600" cy="4334941"/>
          </a:xfrm>
        </p:spPr>
        <p:txBody>
          <a:bodyPr/>
          <a:lstStyle/>
          <a:p>
            <a:pPr lvl="1">
              <a:lnSpc>
                <a:spcPct val="90000"/>
              </a:lnSpc>
              <a:buFont typeface="Arial" panose="020B0604020202020204" pitchFamily="34" charset="0"/>
              <a:buChar char="•"/>
              <a:defRPr/>
            </a:pPr>
            <a:r>
              <a:rPr lang="en-US" sz="3200" kern="0" dirty="0">
                <a:latin typeface="Arial Narrow" panose="020B0606020202030204" pitchFamily="34" charset="0"/>
              </a:rPr>
              <a:t>129 students in 11 school districts (7 counties)</a:t>
            </a:r>
          </a:p>
          <a:p>
            <a:pPr lvl="1">
              <a:lnSpc>
                <a:spcPct val="90000"/>
              </a:lnSpc>
              <a:buFont typeface="Arial" panose="020B0604020202020204" pitchFamily="34" charset="0"/>
              <a:buChar char="•"/>
              <a:defRPr/>
            </a:pPr>
            <a:r>
              <a:rPr lang="en-US" sz="3200" kern="0" dirty="0" smtClean="0">
                <a:latin typeface="Arial Narrow" panose="020B0606020202030204" pitchFamily="34" charset="0"/>
              </a:rPr>
              <a:t>Full-year and block schedules</a:t>
            </a:r>
            <a:endParaRPr lang="en-US" sz="3200" kern="0" dirty="0">
              <a:latin typeface="Arial Narrow" panose="020B0606020202030204" pitchFamily="34" charset="0"/>
            </a:endParaRPr>
          </a:p>
          <a:p>
            <a:pPr lvl="1">
              <a:lnSpc>
                <a:spcPct val="90000"/>
              </a:lnSpc>
              <a:buFont typeface="Arial" panose="020B0604020202020204" pitchFamily="34" charset="0"/>
              <a:buChar char="•"/>
              <a:defRPr/>
            </a:pPr>
            <a:r>
              <a:rPr lang="en-US" sz="3200" kern="0" dirty="0" smtClean="0">
                <a:latin typeface="Arial Narrow" panose="020B0606020202030204" pitchFamily="34" charset="0"/>
              </a:rPr>
              <a:t>24/7 access to course content</a:t>
            </a:r>
          </a:p>
          <a:p>
            <a:pPr lvl="1">
              <a:lnSpc>
                <a:spcPct val="90000"/>
              </a:lnSpc>
              <a:buFont typeface="Arial" panose="020B0604020202020204" pitchFamily="34" charset="0"/>
              <a:buChar char="•"/>
              <a:defRPr/>
            </a:pPr>
            <a:r>
              <a:rPr lang="en-US" sz="3200" kern="0" dirty="0" smtClean="0">
                <a:latin typeface="Arial Narrow" panose="020B0606020202030204" pitchFamily="34" charset="0"/>
              </a:rPr>
              <a:t>Aligned with PA Core                                         Standards</a:t>
            </a:r>
          </a:p>
          <a:p>
            <a:pPr lvl="1">
              <a:lnSpc>
                <a:spcPct val="90000"/>
              </a:lnSpc>
              <a:buFont typeface="Arial" panose="020B0604020202020204" pitchFamily="34" charset="0"/>
              <a:buChar char="•"/>
              <a:defRPr/>
            </a:pPr>
            <a:r>
              <a:rPr lang="en-US" sz="3200" kern="0" dirty="0" smtClean="0">
                <a:latin typeface="Arial Narrow" panose="020B0606020202030204" pitchFamily="34" charset="0"/>
              </a:rPr>
              <a:t>Courses taught by PA                                              certified teachers</a:t>
            </a:r>
            <a:endParaRPr lang="en-US" sz="3200" kern="0"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29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74638"/>
            <a:ext cx="209708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359" y="3441954"/>
            <a:ext cx="3538602" cy="2445280"/>
          </a:xfrm>
          <a:prstGeom prst="rect">
            <a:avLst/>
          </a:prstGeom>
          <a:ln w="38100">
            <a:gradFill>
              <a:gsLst>
                <a:gs pos="0">
                  <a:srgbClr val="FFC000"/>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41234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Orientation Contents</a:t>
            </a:r>
            <a:endParaRPr lang="en-US" sz="4800" dirty="0"/>
          </a:p>
        </p:txBody>
      </p:sp>
      <p:sp>
        <p:nvSpPr>
          <p:cNvPr id="3" name="Content Placeholder 2"/>
          <p:cNvSpPr>
            <a:spLocks noGrp="1"/>
          </p:cNvSpPr>
          <p:nvPr>
            <p:ph idx="1"/>
          </p:nvPr>
        </p:nvSpPr>
        <p:spPr/>
        <p:txBody>
          <a:bodyPr/>
          <a:lstStyle/>
          <a:p>
            <a:pPr>
              <a:spcBef>
                <a:spcPct val="50000"/>
              </a:spcBef>
              <a:buFont typeface="Arial" panose="020B0604020202020204" pitchFamily="34" charset="0"/>
              <a:buChar char="•"/>
              <a:defRPr/>
            </a:pPr>
            <a:r>
              <a:rPr lang="en-US" sz="3600" kern="0" dirty="0" smtClean="0">
                <a:latin typeface="Arial Narrow" panose="020B0606020202030204" pitchFamily="34" charset="0"/>
              </a:rPr>
              <a:t>What to Expect</a:t>
            </a:r>
          </a:p>
          <a:p>
            <a:pPr>
              <a:spcBef>
                <a:spcPct val="50000"/>
              </a:spcBef>
              <a:buFont typeface="Arial" panose="020B0604020202020204" pitchFamily="34" charset="0"/>
              <a:buChar char="•"/>
              <a:defRPr/>
            </a:pPr>
            <a:r>
              <a:rPr lang="en-US" sz="3600" kern="0" dirty="0" smtClean="0">
                <a:latin typeface="Arial Narrow" panose="020B0606020202030204" pitchFamily="34" charset="0"/>
              </a:rPr>
              <a:t>About </a:t>
            </a:r>
            <a:r>
              <a:rPr lang="en-US" sz="3600" kern="0" dirty="0">
                <a:latin typeface="Arial Narrow" panose="020B0606020202030204" pitchFamily="34" charset="0"/>
              </a:rPr>
              <a:t>The Learning Lamp</a:t>
            </a:r>
          </a:p>
          <a:p>
            <a:pPr>
              <a:spcBef>
                <a:spcPct val="50000"/>
              </a:spcBef>
              <a:buFont typeface="Arial" panose="020B0604020202020204" pitchFamily="34" charset="0"/>
              <a:buChar char="•"/>
              <a:defRPr/>
            </a:pPr>
            <a:r>
              <a:rPr lang="en-US" sz="3600" kern="0" dirty="0">
                <a:latin typeface="Arial Narrow" panose="020B0606020202030204" pitchFamily="34" charset="0"/>
              </a:rPr>
              <a:t>Services for Families</a:t>
            </a:r>
          </a:p>
          <a:p>
            <a:pPr>
              <a:spcBef>
                <a:spcPct val="50000"/>
              </a:spcBef>
              <a:buFont typeface="Arial" panose="020B0604020202020204" pitchFamily="34" charset="0"/>
              <a:buChar char="•"/>
              <a:defRPr/>
            </a:pPr>
            <a:r>
              <a:rPr lang="en-US" sz="3600" kern="0" dirty="0">
                <a:latin typeface="Arial Narrow" panose="020B0606020202030204" pitchFamily="34" charset="0"/>
              </a:rPr>
              <a:t>Services for Schools</a:t>
            </a:r>
          </a:p>
          <a:p>
            <a:pPr>
              <a:spcBef>
                <a:spcPct val="50000"/>
              </a:spcBef>
              <a:buFont typeface="Arial" panose="020B0604020202020204" pitchFamily="34" charset="0"/>
              <a:buChar char="•"/>
              <a:defRPr/>
            </a:pPr>
            <a:r>
              <a:rPr lang="en-US" sz="3600" kern="0" dirty="0">
                <a:latin typeface="Arial Narrow" panose="020B0606020202030204" pitchFamily="34" charset="0"/>
              </a:rPr>
              <a:t>Important Employee Information</a:t>
            </a:r>
          </a:p>
          <a:p>
            <a:pPr>
              <a:buFont typeface="Arial" panose="020B0604020202020204" pitchFamily="34" charset="0"/>
              <a:buChar char="•"/>
            </a:pP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a:t>
            </a:fld>
            <a:endParaRPr lang="en-US"/>
          </a:p>
        </p:txBody>
      </p:sp>
    </p:spTree>
    <p:extLst>
      <p:ext uri="{BB962C8B-B14F-4D97-AF65-F5344CB8AC3E}">
        <p14:creationId xmlns:p14="http://schemas.microsoft.com/office/powerpoint/2010/main" val="2144548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Like to Learn More?</a:t>
            </a:r>
            <a:endParaRPr lang="en-US" sz="4400" dirty="0"/>
          </a:p>
        </p:txBody>
      </p:sp>
      <p:sp>
        <p:nvSpPr>
          <p:cNvPr id="3" name="Content Placeholder 2"/>
          <p:cNvSpPr>
            <a:spLocks noGrp="1"/>
          </p:cNvSpPr>
          <p:nvPr>
            <p:ph idx="1"/>
          </p:nvPr>
        </p:nvSpPr>
        <p:spPr/>
        <p:txBody>
          <a:bodyPr>
            <a:normAutofit/>
          </a:bodyPr>
          <a:lstStyle/>
          <a:p>
            <a:pPr>
              <a:lnSpc>
                <a:spcPct val="90000"/>
              </a:lnSpc>
              <a:spcBef>
                <a:spcPct val="50000"/>
              </a:spcBef>
              <a:buFont typeface="Arial" pitchFamily="34" charset="0"/>
              <a:buChar char="•"/>
              <a:defRPr/>
            </a:pPr>
            <a:r>
              <a:rPr lang="en-US" sz="2800" dirty="0" smtClean="0"/>
              <a:t>Visit: </a:t>
            </a:r>
            <a:r>
              <a:rPr lang="en-US" sz="2800" dirty="0" smtClean="0">
                <a:hlinkClick r:id="rId2"/>
              </a:rPr>
              <a:t>thelearninglamp.org</a:t>
            </a:r>
            <a:endParaRPr lang="en-US" sz="2800" dirty="0" smtClean="0"/>
          </a:p>
          <a:p>
            <a:pPr>
              <a:lnSpc>
                <a:spcPct val="90000"/>
              </a:lnSpc>
              <a:spcBef>
                <a:spcPct val="50000"/>
              </a:spcBef>
              <a:buFont typeface="Arial" pitchFamily="34" charset="0"/>
              <a:buChar char="•"/>
              <a:defRPr/>
            </a:pPr>
            <a:r>
              <a:rPr lang="en-US" sz="2800" dirty="0" smtClean="0"/>
              <a:t>Visit: </a:t>
            </a:r>
            <a:r>
              <a:rPr lang="en-US" sz="2800" dirty="0" smtClean="0">
                <a:hlinkClick r:id="rId2"/>
              </a:rPr>
              <a:t>igniteedu.org</a:t>
            </a:r>
            <a:endParaRPr lang="en-US" sz="2800" dirty="0"/>
          </a:p>
          <a:p>
            <a:pPr>
              <a:lnSpc>
                <a:spcPct val="90000"/>
              </a:lnSpc>
              <a:spcBef>
                <a:spcPct val="50000"/>
              </a:spcBef>
              <a:buFont typeface="Arial" pitchFamily="34" charset="0"/>
              <a:buChar char="•"/>
              <a:defRPr/>
            </a:pPr>
            <a:r>
              <a:rPr lang="en-US" sz="2800" dirty="0" smtClean="0"/>
              <a:t>Check out our video at</a:t>
            </a:r>
            <a:r>
              <a:rPr lang="en-US" sz="2800" dirty="0"/>
              <a:t>: </a:t>
            </a:r>
            <a:r>
              <a:rPr lang="en-US" sz="2800" dirty="0">
                <a:hlinkClick r:id="rId3"/>
              </a:rPr>
              <a:t>http://</a:t>
            </a:r>
            <a:r>
              <a:rPr lang="en-US" sz="2800" dirty="0" smtClean="0">
                <a:hlinkClick r:id="rId3"/>
              </a:rPr>
              <a:t>www.youtube.com/watch?v=lVoWKYcEelA</a:t>
            </a:r>
            <a:endParaRPr lang="en-US" sz="2800" dirty="0"/>
          </a:p>
          <a:p>
            <a:pPr>
              <a:lnSpc>
                <a:spcPct val="90000"/>
              </a:lnSpc>
              <a:spcBef>
                <a:spcPct val="50000"/>
              </a:spcBef>
              <a:buFont typeface="Arial" pitchFamily="34" charset="0"/>
              <a:buChar char="•"/>
              <a:defRPr/>
            </a:pPr>
            <a:r>
              <a:rPr lang="en-US" sz="2800" dirty="0" smtClean="0"/>
              <a:t>Join us on social media:</a:t>
            </a:r>
          </a:p>
        </p:txBody>
      </p:sp>
      <p:sp>
        <p:nvSpPr>
          <p:cNvPr id="6" name="Slide Number Placeholder 5"/>
          <p:cNvSpPr>
            <a:spLocks noGrp="1"/>
          </p:cNvSpPr>
          <p:nvPr>
            <p:ph type="sldNum" sz="quarter" idx="4"/>
          </p:nvPr>
        </p:nvSpPr>
        <p:spPr/>
        <p:txBody>
          <a:bodyPr/>
          <a:lstStyle/>
          <a:p>
            <a:fld id="{8EC4B841-4737-614F-A6F2-BDE7B1FA608C}" type="slidenum">
              <a:rPr lang="en-US" smtClean="0"/>
              <a:t>30</a:t>
            </a:fld>
            <a:endParaRPr lang="en-US"/>
          </a:p>
        </p:txBody>
      </p:sp>
      <p:pic>
        <p:nvPicPr>
          <p:cNvPr id="1026" name="Picture 2" descr="https://www.mobilecause.com/wp-content/uploads/2014/12/fundraising-on-social-media-log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341" y="4420035"/>
            <a:ext cx="46196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38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 Hired. Now What?</a:t>
            </a:r>
            <a:endParaRPr lang="en-US" sz="4400" dirty="0"/>
          </a:p>
        </p:txBody>
      </p:sp>
      <p:sp>
        <p:nvSpPr>
          <p:cNvPr id="3" name="Content Placeholder 2"/>
          <p:cNvSpPr>
            <a:spLocks noGrp="1"/>
          </p:cNvSpPr>
          <p:nvPr>
            <p:ph idx="1"/>
          </p:nvPr>
        </p:nvSpPr>
        <p:spPr>
          <a:xfrm>
            <a:off x="457200" y="1417638"/>
            <a:ext cx="8229600" cy="4708525"/>
          </a:xfrm>
        </p:spPr>
        <p:txBody>
          <a:bodyPr/>
          <a:lstStyle/>
          <a:p>
            <a:pPr marL="0" indent="0">
              <a:buNone/>
            </a:pPr>
            <a:r>
              <a:rPr lang="en-US" dirty="0" smtClean="0"/>
              <a:t>It’s time to complete the New Employee Orientation, which includes:</a:t>
            </a:r>
          </a:p>
          <a:p>
            <a:pPr lvl="1"/>
            <a:r>
              <a:rPr lang="en-US" dirty="0" smtClean="0"/>
              <a:t>Self-paced orientation slide show</a:t>
            </a:r>
          </a:p>
          <a:p>
            <a:pPr lvl="1"/>
            <a:r>
              <a:rPr lang="en-US" dirty="0" smtClean="0"/>
              <a:t>The Learning Lamp video</a:t>
            </a:r>
          </a:p>
          <a:p>
            <a:pPr lvl="1"/>
            <a:r>
              <a:rPr lang="en-US" dirty="0" smtClean="0"/>
              <a:t>Self-paced review of Employee Handbook</a:t>
            </a:r>
          </a:p>
          <a:p>
            <a:pPr lvl="1"/>
            <a:r>
              <a:rPr lang="en-US" dirty="0" smtClean="0"/>
              <a:t>Review of Offer Letter and Job Description</a:t>
            </a:r>
          </a:p>
          <a:p>
            <a:pPr lvl="1"/>
            <a:r>
              <a:rPr lang="en-US" dirty="0" smtClean="0"/>
              <a:t>Review of Training Check List</a:t>
            </a:r>
          </a:p>
          <a:p>
            <a:pPr lvl="1"/>
            <a:r>
              <a:rPr lang="en-US" dirty="0" smtClean="0"/>
              <a:t>Tour of worksite and assignment of mentor</a:t>
            </a: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31</a:t>
            </a:fld>
            <a:endParaRPr lang="en-US"/>
          </a:p>
        </p:txBody>
      </p:sp>
    </p:spTree>
    <p:extLst>
      <p:ext uri="{BB962C8B-B14F-4D97-AF65-F5344CB8AC3E}">
        <p14:creationId xmlns:p14="http://schemas.microsoft.com/office/powerpoint/2010/main" val="3632948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 Hired. Now What?</a:t>
            </a:r>
            <a:endParaRPr lang="en-US" sz="4400" dirty="0"/>
          </a:p>
        </p:txBody>
      </p:sp>
      <p:sp>
        <p:nvSpPr>
          <p:cNvPr id="3" name="Content Placeholder 2"/>
          <p:cNvSpPr>
            <a:spLocks noGrp="1"/>
          </p:cNvSpPr>
          <p:nvPr>
            <p:ph idx="1"/>
          </p:nvPr>
        </p:nvSpPr>
        <p:spPr/>
        <p:txBody>
          <a:bodyPr>
            <a:normAutofit/>
          </a:bodyPr>
          <a:lstStyle/>
          <a:p>
            <a:pPr marL="0" indent="0">
              <a:buNone/>
            </a:pPr>
            <a:r>
              <a:rPr lang="en-US" dirty="0" smtClean="0"/>
              <a:t>All new employees </a:t>
            </a:r>
          </a:p>
          <a:p>
            <a:pPr marL="0" indent="0">
              <a:buNone/>
            </a:pPr>
            <a:r>
              <a:rPr lang="en-US" dirty="0" smtClean="0"/>
              <a:t>must fill out a New </a:t>
            </a:r>
          </a:p>
          <a:p>
            <a:pPr marL="0" indent="0">
              <a:buNone/>
            </a:pPr>
            <a:r>
              <a:rPr lang="en-US" dirty="0" smtClean="0"/>
              <a:t>Hire Packet which </a:t>
            </a:r>
          </a:p>
          <a:p>
            <a:pPr marL="0" indent="0">
              <a:buNone/>
            </a:pPr>
            <a:r>
              <a:rPr lang="en-US" dirty="0" smtClean="0"/>
              <a:t>includes:</a:t>
            </a:r>
          </a:p>
          <a:p>
            <a:pPr marL="0" indent="0">
              <a:buNone/>
            </a:pPr>
            <a:endParaRPr lang="en-US" altLang="en-US" sz="2000" dirty="0" smtClean="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32</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354" y="1417637"/>
            <a:ext cx="4831939" cy="438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788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Important Notes</a:t>
            </a:r>
            <a:endParaRPr lang="en-US" sz="4400" dirty="0"/>
          </a:p>
        </p:txBody>
      </p:sp>
      <p:sp>
        <p:nvSpPr>
          <p:cNvPr id="3" name="Content Placeholder 2"/>
          <p:cNvSpPr>
            <a:spLocks noGrp="1"/>
          </p:cNvSpPr>
          <p:nvPr>
            <p:ph idx="1"/>
          </p:nvPr>
        </p:nvSpPr>
        <p:spPr>
          <a:xfrm>
            <a:off x="457200" y="1417638"/>
            <a:ext cx="8229600" cy="4708525"/>
          </a:xfrm>
        </p:spPr>
        <p:txBody>
          <a:bodyPr>
            <a:normAutofit/>
          </a:bodyPr>
          <a:lstStyle/>
          <a:p>
            <a:r>
              <a:rPr lang="en-US" altLang="en-US" b="1" dirty="0" smtClean="0">
                <a:latin typeface="Arial Narrow" panose="020B0606020202030204" pitchFamily="34" charset="0"/>
              </a:rPr>
              <a:t>Your </a:t>
            </a:r>
            <a:r>
              <a:rPr lang="en-US" altLang="en-US" b="1" dirty="0">
                <a:latin typeface="Arial Narrow" panose="020B0606020202030204" pitchFamily="34" charset="0"/>
              </a:rPr>
              <a:t>first pay cannot be processed until your employee paperwork is complete.  </a:t>
            </a:r>
            <a:endParaRPr lang="en-US" altLang="en-US" b="1" dirty="0" smtClean="0">
              <a:latin typeface="Arial Narrow" panose="020B0606020202030204" pitchFamily="34" charset="0"/>
            </a:endParaRPr>
          </a:p>
          <a:p>
            <a:r>
              <a:rPr lang="en-US" altLang="en-US" dirty="0" smtClean="0">
                <a:latin typeface="Arial Narrow" panose="020B0606020202030204" pitchFamily="34" charset="0"/>
              </a:rPr>
              <a:t>If </a:t>
            </a:r>
            <a:r>
              <a:rPr lang="en-US" altLang="en-US" dirty="0">
                <a:latin typeface="Arial Narrow" panose="020B0606020202030204" pitchFamily="34" charset="0"/>
              </a:rPr>
              <a:t>you need assistance </a:t>
            </a:r>
            <a:r>
              <a:rPr lang="en-US" altLang="en-US" dirty="0" smtClean="0">
                <a:latin typeface="Arial Narrow" panose="020B0606020202030204" pitchFamily="34" charset="0"/>
              </a:rPr>
              <a:t>with paperwork, </a:t>
            </a:r>
            <a:r>
              <a:rPr lang="en-US" altLang="en-US" dirty="0">
                <a:latin typeface="Arial Narrow" panose="020B0606020202030204" pitchFamily="34" charset="0"/>
              </a:rPr>
              <a:t>contact </a:t>
            </a:r>
            <a:r>
              <a:rPr lang="en-US" altLang="en-US" dirty="0" smtClean="0">
                <a:latin typeface="Arial Narrow" panose="020B0606020202030204" pitchFamily="34" charset="0"/>
              </a:rPr>
              <a:t>Kayla Cobaugh, Human Resources Manager at  814-262-0732 x236 or kcobaugh@thelearninglamp.org</a:t>
            </a:r>
            <a:r>
              <a:rPr lang="en-US" altLang="en-US" dirty="0">
                <a:latin typeface="Arial Narrow" panose="020B0606020202030204" pitchFamily="34" charset="0"/>
              </a:rPr>
              <a:t>. </a:t>
            </a:r>
            <a:endParaRPr lang="en-US" altLang="en-US" dirty="0" smtClean="0">
              <a:latin typeface="Arial Narrow" panose="020B0606020202030204" pitchFamily="34" charset="0"/>
            </a:endParaRPr>
          </a:p>
          <a:p>
            <a:r>
              <a:rPr lang="en-US" altLang="en-US" dirty="0" smtClean="0">
                <a:latin typeface="Arial Narrow" panose="020B0606020202030204" pitchFamily="34" charset="0"/>
              </a:rPr>
              <a:t>Employees working directly with children must have all 3 clearances and proof of a physical and TB test within the last year. </a:t>
            </a:r>
          </a:p>
          <a:p>
            <a:pPr marL="0" indent="0">
              <a:buNone/>
            </a:pP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33</a:t>
            </a:fld>
            <a:endParaRPr lang="en-US"/>
          </a:p>
        </p:txBody>
      </p:sp>
    </p:spTree>
    <p:extLst>
      <p:ext uri="{BB962C8B-B14F-4D97-AF65-F5344CB8AC3E}">
        <p14:creationId xmlns:p14="http://schemas.microsoft.com/office/powerpoint/2010/main" val="72696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Benefits</a:t>
            </a:r>
            <a:endParaRPr lang="en-US" sz="4400" dirty="0"/>
          </a:p>
        </p:txBody>
      </p:sp>
      <p:sp>
        <p:nvSpPr>
          <p:cNvPr id="3" name="Content Placeholder 2"/>
          <p:cNvSpPr>
            <a:spLocks noGrp="1"/>
          </p:cNvSpPr>
          <p:nvPr>
            <p:ph idx="1"/>
          </p:nvPr>
        </p:nvSpPr>
        <p:spPr/>
        <p:txBody>
          <a:bodyPr>
            <a:normAutofit fontScale="92500" lnSpcReduction="20000"/>
          </a:bodyPr>
          <a:lstStyle/>
          <a:p>
            <a:r>
              <a:rPr lang="en-US" altLang="en-US" b="1" dirty="0">
                <a:latin typeface="Arial Narrow" panose="020B0606020202030204" pitchFamily="34" charset="0"/>
              </a:rPr>
              <a:t>Medical, Dental and Vision- </a:t>
            </a:r>
            <a:r>
              <a:rPr lang="en-US" altLang="en-US" dirty="0">
                <a:latin typeface="Arial Narrow" panose="020B0606020202030204" pitchFamily="34" charset="0"/>
              </a:rPr>
              <a:t>Full-time </a:t>
            </a:r>
            <a:r>
              <a:rPr lang="en-US" altLang="en-US" dirty="0" smtClean="0">
                <a:latin typeface="Arial Narrow" panose="020B0606020202030204" pitchFamily="34" charset="0"/>
              </a:rPr>
              <a:t>and part-time benefit eligible employees </a:t>
            </a:r>
            <a:r>
              <a:rPr lang="en-US" altLang="en-US" dirty="0">
                <a:latin typeface="Arial Narrow" panose="020B0606020202030204" pitchFamily="34" charset="0"/>
              </a:rPr>
              <a:t>and their dependents are eligible for coverage. </a:t>
            </a:r>
            <a:endParaRPr lang="en-US" altLang="en-US" sz="1050" dirty="0">
              <a:latin typeface="Arial Narrow" panose="020B0606020202030204" pitchFamily="34" charset="0"/>
            </a:endParaRPr>
          </a:p>
          <a:p>
            <a:r>
              <a:rPr lang="en-US" altLang="en-US" b="1" dirty="0">
                <a:latin typeface="Arial Narrow" panose="020B0606020202030204" pitchFamily="34" charset="0"/>
              </a:rPr>
              <a:t>Life, Accident and Disability- </a:t>
            </a:r>
            <a:r>
              <a:rPr lang="en-US" altLang="en-US" dirty="0">
                <a:latin typeface="Arial Narrow" panose="020B0606020202030204" pitchFamily="34" charset="0"/>
              </a:rPr>
              <a:t>We offer full- and part-time employees with insurance coverage through voluntary life insurance and short- and long-term disability coverage in case you cannot work due to illness or injury</a:t>
            </a:r>
            <a:r>
              <a:rPr lang="en-US" altLang="en-US" dirty="0" smtClean="0">
                <a:latin typeface="Arial Narrow" panose="020B0606020202030204" pitchFamily="34" charset="0"/>
              </a:rPr>
              <a:t>.</a:t>
            </a:r>
          </a:p>
          <a:p>
            <a:r>
              <a:rPr lang="en-US" altLang="en-US" b="1" dirty="0">
                <a:latin typeface="Arial Narrow" panose="020B0606020202030204" pitchFamily="34" charset="0"/>
              </a:rPr>
              <a:t>Retirement- </a:t>
            </a:r>
            <a:r>
              <a:rPr lang="en-US" altLang="en-US" dirty="0">
                <a:latin typeface="Arial Narrow" panose="020B0606020202030204" pitchFamily="34" charset="0"/>
              </a:rPr>
              <a:t>Full- and part-time employees may contribute to a 403(b) </a:t>
            </a:r>
            <a:r>
              <a:rPr lang="en-US" altLang="en-US" dirty="0" smtClean="0">
                <a:latin typeface="Arial Narrow" panose="020B0606020202030204" pitchFamily="34" charset="0"/>
              </a:rPr>
              <a:t>retirement savings plan</a:t>
            </a:r>
            <a:r>
              <a:rPr lang="en-US" altLang="en-US" dirty="0" smtClean="0">
                <a:latin typeface="Arial Narrow" panose="020B0606020202030204" pitchFamily="34" charset="0"/>
              </a:rPr>
              <a:t> </a:t>
            </a:r>
            <a:r>
              <a:rPr lang="en-US" altLang="en-US" dirty="0">
                <a:latin typeface="Arial Narrow" panose="020B0606020202030204" pitchFamily="34" charset="0"/>
              </a:rPr>
              <a:t>as soon as they start work.   </a:t>
            </a:r>
            <a:r>
              <a:rPr lang="en-US" altLang="en-US" dirty="0" smtClean="0">
                <a:latin typeface="Arial Narrow" panose="020B0606020202030204" pitchFamily="34" charset="0"/>
              </a:rPr>
              <a:t>   </a:t>
            </a:r>
            <a:endParaRPr lang="en-US" altLang="en-US" dirty="0">
              <a:latin typeface="Arial Narrow" panose="020B0606020202030204"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34</a:t>
            </a:fld>
            <a:endParaRPr lang="en-US"/>
          </a:p>
        </p:txBody>
      </p:sp>
    </p:spTree>
    <p:extLst>
      <p:ext uri="{BB962C8B-B14F-4D97-AF65-F5344CB8AC3E}">
        <p14:creationId xmlns:p14="http://schemas.microsoft.com/office/powerpoint/2010/main" val="1207919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Benefits</a:t>
            </a:r>
            <a:endParaRPr lang="en-US" sz="4400"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altLang="en-US" b="1" dirty="0" smtClean="0">
                <a:latin typeface="Arial Narrow" panose="020B0606020202030204" pitchFamily="34" charset="0"/>
              </a:rPr>
              <a:t>Program </a:t>
            </a:r>
            <a:r>
              <a:rPr lang="en-US" altLang="en-US" b="1" dirty="0">
                <a:latin typeface="Arial Narrow" panose="020B0606020202030204" pitchFamily="34" charset="0"/>
              </a:rPr>
              <a:t>Discounts- </a:t>
            </a:r>
            <a:r>
              <a:rPr lang="en-US" altLang="en-US" dirty="0" smtClean="0">
                <a:latin typeface="Arial Narrow" panose="020B0606020202030204" pitchFamily="34" charset="0"/>
              </a:rPr>
              <a:t>Any </a:t>
            </a:r>
            <a:r>
              <a:rPr lang="en-US" altLang="en-US" u="sng" dirty="0" smtClean="0">
                <a:latin typeface="Arial Narrow" panose="020B0606020202030204" pitchFamily="34" charset="0"/>
              </a:rPr>
              <a:t>12-month</a:t>
            </a:r>
            <a:r>
              <a:rPr lang="en-US" altLang="en-US" dirty="0" smtClean="0">
                <a:latin typeface="Arial Narrow" panose="020B0606020202030204" pitchFamily="34" charset="0"/>
              </a:rPr>
              <a:t> employee </a:t>
            </a:r>
            <a:r>
              <a:rPr lang="en-US" altLang="en-US" dirty="0">
                <a:latin typeface="Arial Narrow" panose="020B0606020202030204" pitchFamily="34" charset="0"/>
              </a:rPr>
              <a:t>working </a:t>
            </a:r>
            <a:r>
              <a:rPr lang="en-US" altLang="en-US" u="sng" dirty="0" smtClean="0">
                <a:latin typeface="Arial Narrow" panose="020B0606020202030204" pitchFamily="34" charset="0"/>
              </a:rPr>
              <a:t>30 </a:t>
            </a:r>
            <a:r>
              <a:rPr lang="en-US" altLang="en-US" u="sng" dirty="0">
                <a:latin typeface="Arial Narrow" panose="020B0606020202030204" pitchFamily="34" charset="0"/>
              </a:rPr>
              <a:t>hours </a:t>
            </a:r>
            <a:r>
              <a:rPr lang="en-US" altLang="en-US" dirty="0">
                <a:latin typeface="Arial Narrow" panose="020B0606020202030204" pitchFamily="34" charset="0"/>
              </a:rPr>
              <a:t>per week or more is eligible for reduced cost tutoring, child </a:t>
            </a:r>
            <a:r>
              <a:rPr lang="en-US" altLang="en-US" dirty="0" smtClean="0">
                <a:latin typeface="Arial Narrow" panose="020B0606020202030204" pitchFamily="34" charset="0"/>
              </a:rPr>
              <a:t>care, preschool and </a:t>
            </a:r>
            <a:r>
              <a:rPr lang="en-US" altLang="en-US" dirty="0">
                <a:latin typeface="Arial Narrow" panose="020B0606020202030204" pitchFamily="34" charset="0"/>
              </a:rPr>
              <a:t>summer camp programs.  </a:t>
            </a:r>
          </a:p>
          <a:p>
            <a:r>
              <a:rPr lang="en-US" altLang="en-US" b="1" dirty="0">
                <a:latin typeface="Arial Narrow" panose="020B0606020202030204" pitchFamily="34" charset="0"/>
              </a:rPr>
              <a:t>Professional Development- </a:t>
            </a:r>
            <a:r>
              <a:rPr lang="en-US" altLang="en-US" dirty="0">
                <a:latin typeface="Arial Narrow" panose="020B0606020202030204" pitchFamily="34" charset="0"/>
              </a:rPr>
              <a:t>Employees are offered a variety of trainings </a:t>
            </a:r>
            <a:r>
              <a:rPr lang="en-US" altLang="en-US" dirty="0" smtClean="0">
                <a:latin typeface="Arial Narrow" panose="020B0606020202030204" pitchFamily="34" charset="0"/>
              </a:rPr>
              <a:t>to help build professional skills.  </a:t>
            </a:r>
            <a:endParaRPr lang="en-US" altLang="en-US" sz="1050" dirty="0">
              <a:latin typeface="Arial Narrow" panose="020B0606020202030204" pitchFamily="34" charset="0"/>
            </a:endParaRPr>
          </a:p>
          <a:p>
            <a:r>
              <a:rPr lang="en-US" altLang="en-US" b="1" dirty="0">
                <a:latin typeface="Arial Narrow" panose="020B0606020202030204" pitchFamily="34" charset="0"/>
              </a:rPr>
              <a:t>Tuition Assistance- </a:t>
            </a:r>
            <a:r>
              <a:rPr lang="en-US" altLang="en-US" dirty="0">
                <a:latin typeface="Arial Narrow" panose="020B0606020202030204" pitchFamily="34" charset="0"/>
              </a:rPr>
              <a:t>Full-time employees may be eligible for help paying for degrees related to their work.  </a:t>
            </a:r>
            <a:endParaRPr lang="en-US" altLang="en-US" sz="1050" dirty="0">
              <a:latin typeface="Arial Narrow" panose="020B0606020202030204" pitchFamily="34" charset="0"/>
            </a:endParaRPr>
          </a:p>
          <a:p>
            <a:r>
              <a:rPr lang="en-US" altLang="en-US" b="1" dirty="0">
                <a:latin typeface="Arial Narrow" panose="020B0606020202030204" pitchFamily="34" charset="0"/>
              </a:rPr>
              <a:t>Paid Time Off- </a:t>
            </a:r>
            <a:r>
              <a:rPr lang="en-US" altLang="en-US" dirty="0">
                <a:latin typeface="Arial Narrow" panose="020B0606020202030204" pitchFamily="34" charset="0"/>
              </a:rPr>
              <a:t>Full-time workers are eligible for vacation, personal/sick and holiday time.</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35</a:t>
            </a:fld>
            <a:endParaRPr lang="en-US"/>
          </a:p>
        </p:txBody>
      </p:sp>
    </p:spTree>
    <p:extLst>
      <p:ext uri="{BB962C8B-B14F-4D97-AF65-F5344CB8AC3E}">
        <p14:creationId xmlns:p14="http://schemas.microsoft.com/office/powerpoint/2010/main" val="3476009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Benefits</a:t>
            </a:r>
            <a:endParaRPr lang="en-US" sz="4400" dirty="0"/>
          </a:p>
        </p:txBody>
      </p:sp>
      <p:sp>
        <p:nvSpPr>
          <p:cNvPr id="3" name="Content Placeholder 2"/>
          <p:cNvSpPr>
            <a:spLocks noGrp="1"/>
          </p:cNvSpPr>
          <p:nvPr>
            <p:ph idx="1"/>
          </p:nvPr>
        </p:nvSpPr>
        <p:spPr>
          <a:xfrm>
            <a:off x="457200" y="1417638"/>
            <a:ext cx="8229600" cy="4708525"/>
          </a:xfrm>
        </p:spPr>
        <p:txBody>
          <a:bodyPr>
            <a:noAutofit/>
          </a:bodyPr>
          <a:lstStyle/>
          <a:p>
            <a:r>
              <a:rPr lang="en-US" altLang="en-US" sz="3000" b="1" dirty="0">
                <a:latin typeface="Arial Narrow" panose="020B0606020202030204" pitchFamily="34" charset="0"/>
              </a:rPr>
              <a:t>Flexible Work Schedules- </a:t>
            </a:r>
            <a:r>
              <a:rPr lang="en-US" altLang="en-US" sz="3000" dirty="0">
                <a:latin typeface="Arial Narrow" panose="020B0606020202030204" pitchFamily="34" charset="0"/>
              </a:rPr>
              <a:t>We recognize the importance of flexibility and </a:t>
            </a:r>
            <a:r>
              <a:rPr lang="en-US" altLang="en-US" sz="3000" dirty="0" smtClean="0">
                <a:latin typeface="Arial Narrow" panose="020B0606020202030204" pitchFamily="34" charset="0"/>
              </a:rPr>
              <a:t>the need for work/life </a:t>
            </a:r>
            <a:r>
              <a:rPr lang="en-US" altLang="en-US" sz="3000" dirty="0">
                <a:latin typeface="Arial Narrow" panose="020B0606020202030204" pitchFamily="34" charset="0"/>
              </a:rPr>
              <a:t>balance.  Employees are able to work with their supervisor to create a flexible work schedule. </a:t>
            </a:r>
          </a:p>
          <a:p>
            <a:r>
              <a:rPr lang="en-US" altLang="en-US" sz="3000" b="1" dirty="0">
                <a:latin typeface="Arial Narrow" panose="020B0606020202030204" pitchFamily="34" charset="0"/>
              </a:rPr>
              <a:t>Credit Union Access-  </a:t>
            </a:r>
            <a:r>
              <a:rPr lang="en-US" altLang="en-US" sz="3000" dirty="0">
                <a:latin typeface="Arial Narrow" panose="020B0606020202030204" pitchFamily="34" charset="0"/>
              </a:rPr>
              <a:t>Employees are able to access </a:t>
            </a:r>
            <a:r>
              <a:rPr lang="en-US" altLang="en-US" sz="3000" dirty="0" smtClean="0">
                <a:latin typeface="Arial Narrow" panose="020B0606020202030204" pitchFamily="34" charset="0"/>
              </a:rPr>
              <a:t>low-cost </a:t>
            </a:r>
            <a:r>
              <a:rPr lang="en-US" altLang="en-US" sz="3000" dirty="0">
                <a:latin typeface="Arial Narrow" panose="020B0606020202030204" pitchFamily="34" charset="0"/>
              </a:rPr>
              <a:t>loans and banking services.</a:t>
            </a:r>
          </a:p>
          <a:p>
            <a:r>
              <a:rPr lang="en-US" altLang="en-US" sz="3000" b="1" dirty="0">
                <a:latin typeface="Arial Narrow" panose="020B0606020202030204" pitchFamily="34" charset="0"/>
              </a:rPr>
              <a:t>Employee </a:t>
            </a:r>
            <a:r>
              <a:rPr lang="en-US" altLang="en-US" sz="3000" b="1" dirty="0" smtClean="0">
                <a:latin typeface="Arial Narrow" panose="020B0606020202030204" pitchFamily="34" charset="0"/>
              </a:rPr>
              <a:t>Retention Awards- </a:t>
            </a:r>
            <a:r>
              <a:rPr lang="en-US" altLang="en-US" sz="3000" dirty="0">
                <a:latin typeface="Arial Narrow" panose="020B0606020202030204" pitchFamily="34" charset="0"/>
              </a:rPr>
              <a:t>Employees at Keystone STARS </a:t>
            </a:r>
            <a:r>
              <a:rPr lang="en-US" altLang="en-US" sz="3000" dirty="0" smtClean="0">
                <a:latin typeface="Arial Narrow" panose="020B0606020202030204" pitchFamily="34" charset="0"/>
              </a:rPr>
              <a:t>centers </a:t>
            </a:r>
            <a:r>
              <a:rPr lang="en-US" altLang="en-US" sz="3000" dirty="0">
                <a:latin typeface="Arial Narrow" panose="020B0606020202030204" pitchFamily="34" charset="0"/>
              </a:rPr>
              <a:t>are eligible for education and retention awards when </a:t>
            </a:r>
            <a:r>
              <a:rPr lang="en-US" altLang="en-US" sz="3000" dirty="0" smtClean="0">
                <a:latin typeface="Arial Narrow" panose="020B0606020202030204" pitchFamily="34" charset="0"/>
              </a:rPr>
              <a:t>grant funding </a:t>
            </a:r>
            <a:r>
              <a:rPr lang="en-US" altLang="en-US" sz="3000" dirty="0">
                <a:latin typeface="Arial Narrow" panose="020B0606020202030204" pitchFamily="34" charset="0"/>
              </a:rPr>
              <a:t>is </a:t>
            </a:r>
            <a:r>
              <a:rPr lang="en-US" altLang="en-US" sz="3000" dirty="0" smtClean="0">
                <a:latin typeface="Arial Narrow" panose="020B0606020202030204" pitchFamily="34" charset="0"/>
              </a:rPr>
              <a:t>available.  </a:t>
            </a:r>
            <a:endParaRPr lang="en-US" altLang="en-US" sz="3000"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36</a:t>
            </a:fld>
            <a:endParaRPr lang="en-US"/>
          </a:p>
        </p:txBody>
      </p:sp>
    </p:spTree>
    <p:extLst>
      <p:ext uri="{BB962C8B-B14F-4D97-AF65-F5344CB8AC3E}">
        <p14:creationId xmlns:p14="http://schemas.microsoft.com/office/powerpoint/2010/main" val="1957310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Benefits</a:t>
            </a:r>
            <a:endParaRPr lang="en-US" sz="4400" dirty="0"/>
          </a:p>
        </p:txBody>
      </p:sp>
      <p:sp>
        <p:nvSpPr>
          <p:cNvPr id="3" name="Content Placeholder 2"/>
          <p:cNvSpPr>
            <a:spLocks noGrp="1"/>
          </p:cNvSpPr>
          <p:nvPr>
            <p:ph idx="1"/>
          </p:nvPr>
        </p:nvSpPr>
        <p:spPr/>
        <p:txBody>
          <a:bodyPr>
            <a:normAutofit/>
          </a:bodyPr>
          <a:lstStyle/>
          <a:p>
            <a:r>
              <a:rPr lang="en-US" altLang="en-US" b="1" dirty="0" smtClean="0">
                <a:latin typeface="Arial Narrow" panose="020B0606020202030204" pitchFamily="34" charset="0"/>
              </a:rPr>
              <a:t>Discounted Gym Membership- </a:t>
            </a:r>
            <a:r>
              <a:rPr lang="en-US" altLang="en-US" dirty="0" smtClean="0">
                <a:latin typeface="Arial Narrow" panose="020B0606020202030204" pitchFamily="34" charset="0"/>
              </a:rPr>
              <a:t>Employees </a:t>
            </a:r>
            <a:r>
              <a:rPr lang="en-US" altLang="en-US" dirty="0">
                <a:latin typeface="Arial Narrow" panose="020B0606020202030204" pitchFamily="34" charset="0"/>
              </a:rPr>
              <a:t>living in Johnstown are able to join </a:t>
            </a:r>
            <a:r>
              <a:rPr lang="en-US" altLang="en-US" dirty="0" smtClean="0">
                <a:latin typeface="Arial Narrow" panose="020B0606020202030204" pitchFamily="34" charset="0"/>
              </a:rPr>
              <a:t>East Hills Recreation in Richland </a:t>
            </a:r>
            <a:r>
              <a:rPr lang="en-US" altLang="en-US" dirty="0">
                <a:latin typeface="Arial Narrow" panose="020B0606020202030204" pitchFamily="34" charset="0"/>
              </a:rPr>
              <a:t>at a greatly reduced cost.  </a:t>
            </a:r>
          </a:p>
          <a:p>
            <a:r>
              <a:rPr lang="en-US" b="1" dirty="0" smtClean="0"/>
              <a:t>Employee Assistance Program (EAP)- </a:t>
            </a:r>
            <a:r>
              <a:rPr lang="en-US" dirty="0" smtClean="0"/>
              <a:t>Employees can use this professional counseling service up to 6 times per year at no cost.</a:t>
            </a:r>
            <a:endParaRPr lang="en-US" b="1" dirty="0"/>
          </a:p>
        </p:txBody>
      </p:sp>
      <p:sp>
        <p:nvSpPr>
          <p:cNvPr id="6" name="Slide Number Placeholder 5"/>
          <p:cNvSpPr>
            <a:spLocks noGrp="1"/>
          </p:cNvSpPr>
          <p:nvPr>
            <p:ph type="sldNum" sz="quarter" idx="4"/>
          </p:nvPr>
        </p:nvSpPr>
        <p:spPr/>
        <p:txBody>
          <a:bodyPr/>
          <a:lstStyle/>
          <a:p>
            <a:fld id="{8EC4B841-4737-614F-A6F2-BDE7B1FA608C}" type="slidenum">
              <a:rPr lang="en-US" smtClean="0"/>
              <a:t>37</a:t>
            </a:fld>
            <a:endParaRPr lang="en-US"/>
          </a:p>
        </p:txBody>
      </p:sp>
    </p:spTree>
    <p:extLst>
      <p:ext uri="{BB962C8B-B14F-4D97-AF65-F5344CB8AC3E}">
        <p14:creationId xmlns:p14="http://schemas.microsoft.com/office/powerpoint/2010/main" val="1852567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Benefits</a:t>
            </a:r>
            <a:endParaRPr lang="en-US" sz="4400" dirty="0"/>
          </a:p>
        </p:txBody>
      </p:sp>
      <p:sp>
        <p:nvSpPr>
          <p:cNvPr id="3" name="Content Placeholder 2"/>
          <p:cNvSpPr>
            <a:spLocks noGrp="1"/>
          </p:cNvSpPr>
          <p:nvPr>
            <p:ph idx="1"/>
          </p:nvPr>
        </p:nvSpPr>
        <p:spPr/>
        <p:txBody>
          <a:bodyPr/>
          <a:lstStyle/>
          <a:p>
            <a:pPr marL="0" indent="0">
              <a:buNone/>
            </a:pPr>
            <a:r>
              <a:rPr lang="en-US" altLang="en-US" dirty="0">
                <a:latin typeface="Arial Narrow" panose="020B0606020202030204" pitchFamily="34" charset="0"/>
              </a:rPr>
              <a:t>If you have any questions about the benefits described, please </a:t>
            </a:r>
            <a:r>
              <a:rPr lang="en-US" altLang="en-US" dirty="0" smtClean="0">
                <a:latin typeface="Arial Narrow" panose="020B0606020202030204" pitchFamily="34" charset="0"/>
              </a:rPr>
              <a:t>contact us at 814-262-0732 x236 									or: </a:t>
            </a:r>
          </a:p>
          <a:p>
            <a:pPr>
              <a:buFont typeface="Arial" panose="020B0604020202020204" pitchFamily="34" charset="0"/>
              <a:buChar char="•"/>
            </a:pPr>
            <a:r>
              <a:rPr lang="en-US" altLang="en-US" dirty="0" smtClean="0">
                <a:latin typeface="Arial Narrow" panose="020B0606020202030204" pitchFamily="34" charset="0"/>
              </a:rPr>
              <a:t>Human Resources Manager Kayla Cobaugh at </a:t>
            </a:r>
            <a:r>
              <a:rPr lang="en-US" altLang="en-US" dirty="0" smtClean="0">
                <a:latin typeface="Arial Narrow" panose="020B0606020202030204" pitchFamily="34" charset="0"/>
                <a:hlinkClick r:id="rId2"/>
              </a:rPr>
              <a:t>kcobaugh@thelearninglamp.org</a:t>
            </a:r>
            <a:r>
              <a:rPr lang="en-US" altLang="en-US" dirty="0" smtClean="0">
                <a:latin typeface="Arial Narrow" panose="020B0606020202030204" pitchFamily="34" charset="0"/>
              </a:rPr>
              <a:t> </a:t>
            </a:r>
          </a:p>
          <a:p>
            <a:pPr>
              <a:buFont typeface="Arial" panose="020B0604020202020204" pitchFamily="34" charset="0"/>
              <a:buChar char="•"/>
            </a:pPr>
            <a:r>
              <a:rPr lang="en-US" altLang="en-US" dirty="0" smtClean="0">
                <a:latin typeface="Arial Narrow" panose="020B0606020202030204" pitchFamily="34" charset="0"/>
              </a:rPr>
              <a:t>More </a:t>
            </a:r>
            <a:r>
              <a:rPr lang="en-US" altLang="en-US" dirty="0">
                <a:latin typeface="Arial Narrow" panose="020B0606020202030204" pitchFamily="34" charset="0"/>
              </a:rPr>
              <a:t>information is also available in the employee handbook or on the employee portal of our website.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38</a:t>
            </a:fld>
            <a:endParaRPr lang="en-US"/>
          </a:p>
        </p:txBody>
      </p:sp>
    </p:spTree>
    <p:extLst>
      <p:ext uri="{BB962C8B-B14F-4D97-AF65-F5344CB8AC3E}">
        <p14:creationId xmlns:p14="http://schemas.microsoft.com/office/powerpoint/2010/main" val="2154733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Handbook</a:t>
            </a:r>
            <a:endParaRPr lang="en-US" sz="4400" dirty="0"/>
          </a:p>
        </p:txBody>
      </p:sp>
      <p:sp>
        <p:nvSpPr>
          <p:cNvPr id="3" name="Content Placeholder 2"/>
          <p:cNvSpPr>
            <a:spLocks noGrp="1"/>
          </p:cNvSpPr>
          <p:nvPr>
            <p:ph idx="1"/>
          </p:nvPr>
        </p:nvSpPr>
        <p:spPr/>
        <p:txBody>
          <a:bodyPr>
            <a:normAutofit/>
          </a:bodyPr>
          <a:lstStyle/>
          <a:p>
            <a:r>
              <a:rPr lang="en-US" altLang="en-US" dirty="0">
                <a:latin typeface="Arial Narrow" panose="020B0606020202030204" pitchFamily="34" charset="0"/>
              </a:rPr>
              <a:t>The Learning Lamp’s Employee Handbook will be your primary resource for questions regarding your employment at The Learning Lamp.  </a:t>
            </a:r>
            <a:endParaRPr lang="en-US" altLang="en-US" dirty="0" smtClean="0">
              <a:latin typeface="Arial Narrow" panose="020B0606020202030204" pitchFamily="34" charset="0"/>
            </a:endParaRPr>
          </a:p>
          <a:p>
            <a:r>
              <a:rPr lang="en-US" altLang="en-US" dirty="0" smtClean="0">
                <a:latin typeface="Arial Narrow" panose="020B0606020202030204" pitchFamily="34" charset="0"/>
              </a:rPr>
              <a:t>A </a:t>
            </a:r>
            <a:r>
              <a:rPr lang="en-US" altLang="en-US" dirty="0">
                <a:latin typeface="Arial Narrow" panose="020B0606020202030204" pitchFamily="34" charset="0"/>
              </a:rPr>
              <a:t>paper copy of the handbook is available at the main office and all child care locations.  </a:t>
            </a:r>
            <a:endParaRPr lang="en-US" altLang="en-US" dirty="0" smtClean="0">
              <a:latin typeface="Arial Narrow" panose="020B0606020202030204" pitchFamily="34" charset="0"/>
            </a:endParaRPr>
          </a:p>
          <a:p>
            <a:r>
              <a:rPr lang="en-US" altLang="en-US" b="1" dirty="0" smtClean="0">
                <a:latin typeface="Arial Narrow" panose="020B0606020202030204" pitchFamily="34" charset="0"/>
              </a:rPr>
              <a:t>The </a:t>
            </a:r>
            <a:r>
              <a:rPr lang="en-US" altLang="en-US" b="1" dirty="0">
                <a:latin typeface="Arial Narrow" panose="020B0606020202030204" pitchFamily="34" charset="0"/>
              </a:rPr>
              <a:t>handbook is also available on the employee portal of our website</a:t>
            </a:r>
            <a:r>
              <a:rPr lang="en-US" altLang="en-US" b="1" dirty="0" smtClean="0">
                <a:latin typeface="Arial Narrow" panose="020B0606020202030204" pitchFamily="34" charset="0"/>
              </a:rPr>
              <a:t>.</a:t>
            </a:r>
          </a:p>
          <a:p>
            <a:pPr marL="0" indent="0">
              <a:buNone/>
            </a:pP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39</a:t>
            </a:fld>
            <a:endParaRPr lang="en-US"/>
          </a:p>
        </p:txBody>
      </p:sp>
    </p:spTree>
    <p:extLst>
      <p:ext uri="{BB962C8B-B14F-4D97-AF65-F5344CB8AC3E}">
        <p14:creationId xmlns:p14="http://schemas.microsoft.com/office/powerpoint/2010/main" val="38884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to Expect</a:t>
            </a:r>
            <a:endParaRPr lang="en-US" sz="4800"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kern="0" dirty="0">
                <a:latin typeface="Arial Narrow" panose="020B0606020202030204" pitchFamily="34" charset="0"/>
              </a:rPr>
              <a:t>At The Learning Lamp, employees will find an atmosphere that reflects </a:t>
            </a:r>
            <a:r>
              <a:rPr lang="en-US" sz="3600" b="1" kern="0" dirty="0">
                <a:latin typeface="Arial Narrow" panose="020B0606020202030204" pitchFamily="34" charset="0"/>
              </a:rPr>
              <a:t>the passion of the nonprofit world, a deep commitment to learning and the drive of the business world</a:t>
            </a:r>
            <a:r>
              <a:rPr lang="en-US" sz="3600" b="1" kern="0" dirty="0" smtClean="0">
                <a:latin typeface="Arial Narrow" panose="020B0606020202030204" pitchFamily="34" charset="0"/>
              </a:rPr>
              <a:t>.</a:t>
            </a:r>
          </a:p>
          <a:p>
            <a:pPr>
              <a:buFont typeface="Arial" panose="020B0604020202020204" pitchFamily="34" charset="0"/>
              <a:buChar char="•"/>
            </a:pPr>
            <a:r>
              <a:rPr lang="en-US" sz="3600" kern="0" dirty="0" smtClean="0">
                <a:latin typeface="Arial Narrow" panose="020B0606020202030204" pitchFamily="34" charset="0"/>
              </a:rPr>
              <a:t>It </a:t>
            </a:r>
            <a:r>
              <a:rPr lang="en-US" sz="3600" kern="0" dirty="0">
                <a:latin typeface="Arial Narrow" panose="020B0606020202030204" pitchFamily="34" charset="0"/>
              </a:rPr>
              <a:t>is a dynamic place that evolves to meet the changing needs of our families, schools and communities.   </a:t>
            </a:r>
          </a:p>
          <a:p>
            <a:endParaRPr lang="en-US" dirty="0"/>
          </a:p>
        </p:txBody>
      </p:sp>
      <p:sp>
        <p:nvSpPr>
          <p:cNvPr id="5" name="Slide Number Placeholder 4"/>
          <p:cNvSpPr>
            <a:spLocks noGrp="1"/>
          </p:cNvSpPr>
          <p:nvPr>
            <p:ph type="sldNum" sz="quarter" idx="4"/>
          </p:nvPr>
        </p:nvSpPr>
        <p:spPr/>
        <p:txBody>
          <a:bodyPr/>
          <a:lstStyle/>
          <a:p>
            <a:fld id="{8EC4B841-4737-614F-A6F2-BDE7B1FA608C}" type="slidenum">
              <a:rPr lang="en-US" smtClean="0"/>
              <a:t>4</a:t>
            </a:fld>
            <a:endParaRPr lang="en-US"/>
          </a:p>
        </p:txBody>
      </p:sp>
    </p:spTree>
    <p:extLst>
      <p:ext uri="{BB962C8B-B14F-4D97-AF65-F5344CB8AC3E}">
        <p14:creationId xmlns:p14="http://schemas.microsoft.com/office/powerpoint/2010/main" val="371508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Handbook</a:t>
            </a:r>
            <a:endParaRPr lang="en-US" sz="4400" dirty="0"/>
          </a:p>
        </p:txBody>
      </p:sp>
      <p:sp>
        <p:nvSpPr>
          <p:cNvPr id="3" name="Content Placeholder 2"/>
          <p:cNvSpPr>
            <a:spLocks noGrp="1"/>
          </p:cNvSpPr>
          <p:nvPr>
            <p:ph idx="1"/>
          </p:nvPr>
        </p:nvSpPr>
        <p:spPr>
          <a:xfrm>
            <a:off x="457200" y="1417638"/>
            <a:ext cx="8229600" cy="4708525"/>
          </a:xfrm>
        </p:spPr>
        <p:txBody>
          <a:bodyPr>
            <a:normAutofit/>
          </a:bodyPr>
          <a:lstStyle/>
          <a:p>
            <a:pPr>
              <a:buNone/>
            </a:pPr>
            <a:r>
              <a:rPr lang="en-US" altLang="en-US" dirty="0">
                <a:latin typeface="Arial Narrow" panose="020B0606020202030204" pitchFamily="34" charset="0"/>
              </a:rPr>
              <a:t>P</a:t>
            </a:r>
            <a:r>
              <a:rPr lang="en-US" altLang="en-US" dirty="0" smtClean="0">
                <a:latin typeface="Arial Narrow" panose="020B0606020202030204" pitchFamily="34" charset="0"/>
              </a:rPr>
              <a:t>arts </a:t>
            </a:r>
            <a:r>
              <a:rPr lang="en-US" altLang="en-US" dirty="0">
                <a:latin typeface="Arial Narrow" panose="020B0606020202030204" pitchFamily="34" charset="0"/>
              </a:rPr>
              <a:t>of the handbook include: </a:t>
            </a:r>
          </a:p>
          <a:p>
            <a:r>
              <a:rPr lang="en-US" altLang="en-US" dirty="0">
                <a:latin typeface="Arial Narrow" panose="020B0606020202030204" pitchFamily="34" charset="0"/>
              </a:rPr>
              <a:t>Employment</a:t>
            </a:r>
          </a:p>
          <a:p>
            <a:r>
              <a:rPr lang="en-US" altLang="en-US" dirty="0">
                <a:latin typeface="Arial Narrow" panose="020B0606020202030204" pitchFamily="34" charset="0"/>
              </a:rPr>
              <a:t>Compensation</a:t>
            </a:r>
          </a:p>
          <a:p>
            <a:r>
              <a:rPr lang="en-US" altLang="en-US" dirty="0">
                <a:latin typeface="Arial Narrow" panose="020B0606020202030204" pitchFamily="34" charset="0"/>
              </a:rPr>
              <a:t>Time Off</a:t>
            </a:r>
          </a:p>
          <a:p>
            <a:r>
              <a:rPr lang="en-US" altLang="en-US" dirty="0">
                <a:latin typeface="Arial Narrow" panose="020B0606020202030204" pitchFamily="34" charset="0"/>
              </a:rPr>
              <a:t>Employee Benefits</a:t>
            </a:r>
          </a:p>
          <a:p>
            <a:r>
              <a:rPr lang="en-US" altLang="en-US" dirty="0">
                <a:latin typeface="Arial Narrow" panose="020B0606020202030204" pitchFamily="34" charset="0"/>
              </a:rPr>
              <a:t>On-The-Job</a:t>
            </a:r>
          </a:p>
          <a:p>
            <a:r>
              <a:rPr lang="en-US" altLang="en-US" dirty="0">
                <a:latin typeface="Arial Narrow" panose="020B0606020202030204" pitchFamily="34" charset="0"/>
              </a:rPr>
              <a:t>Leaving The Learning Lamp</a:t>
            </a:r>
          </a:p>
          <a:p>
            <a:r>
              <a:rPr lang="en-US" altLang="en-US" dirty="0">
                <a:latin typeface="Arial Narrow" panose="020B0606020202030204" pitchFamily="34" charset="0"/>
              </a:rPr>
              <a:t>Standards for Excellence</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40</a:t>
            </a:fld>
            <a:endParaRPr lang="en-US"/>
          </a:p>
        </p:txBody>
      </p:sp>
    </p:spTree>
    <p:extLst>
      <p:ext uri="{BB962C8B-B14F-4D97-AF65-F5344CB8AC3E}">
        <p14:creationId xmlns:p14="http://schemas.microsoft.com/office/powerpoint/2010/main" val="127368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Portal</a:t>
            </a:r>
            <a:endParaRPr lang="en-US" sz="4400" dirty="0"/>
          </a:p>
        </p:txBody>
      </p:sp>
      <p:sp>
        <p:nvSpPr>
          <p:cNvPr id="3" name="Content Placeholder 2"/>
          <p:cNvSpPr>
            <a:spLocks noGrp="1"/>
          </p:cNvSpPr>
          <p:nvPr>
            <p:ph idx="1"/>
          </p:nvPr>
        </p:nvSpPr>
        <p:spPr>
          <a:xfrm>
            <a:off x="457200" y="1417638"/>
            <a:ext cx="8229600" cy="4708525"/>
          </a:xfrm>
        </p:spPr>
        <p:txBody>
          <a:bodyPr/>
          <a:lstStyle/>
          <a:p>
            <a:r>
              <a:rPr lang="en-US" altLang="en-US" dirty="0">
                <a:latin typeface="Arial Narrow" panose="020B0606020202030204" pitchFamily="34" charset="0"/>
              </a:rPr>
              <a:t>The handbook is always available on the employee portal.  </a:t>
            </a:r>
            <a:endParaRPr lang="en-US" altLang="en-US" dirty="0" smtClean="0">
              <a:latin typeface="Arial Narrow" panose="020B0606020202030204" pitchFamily="34" charset="0"/>
            </a:endParaRPr>
          </a:p>
          <a:p>
            <a:r>
              <a:rPr lang="en-US" altLang="en-US" dirty="0" smtClean="0">
                <a:latin typeface="Arial Narrow" panose="020B0606020202030204" pitchFamily="34" charset="0"/>
              </a:rPr>
              <a:t>The </a:t>
            </a:r>
            <a:r>
              <a:rPr lang="en-US" altLang="en-US" dirty="0">
                <a:latin typeface="Arial Narrow" panose="020B0606020202030204" pitchFamily="34" charset="0"/>
              </a:rPr>
              <a:t>portal can be accessed on our website.  The address is </a:t>
            </a:r>
            <a:r>
              <a:rPr lang="en-US" altLang="en-US" dirty="0" smtClean="0">
                <a:latin typeface="Arial Narrow" panose="020B0606020202030204" pitchFamily="34" charset="0"/>
                <a:hlinkClick r:id="rId2"/>
              </a:rPr>
              <a:t>thelearninglamp.org</a:t>
            </a:r>
            <a:r>
              <a:rPr lang="en-US" altLang="en-US" dirty="0" smtClean="0">
                <a:latin typeface="Arial Narrow" panose="020B0606020202030204" pitchFamily="34" charset="0"/>
              </a:rPr>
              <a:t>  </a:t>
            </a:r>
          </a:p>
          <a:p>
            <a:r>
              <a:rPr lang="en-US" altLang="en-US" dirty="0" smtClean="0">
                <a:latin typeface="Arial Narrow" panose="020B0606020202030204" pitchFamily="34" charset="0"/>
              </a:rPr>
              <a:t>Click </a:t>
            </a:r>
            <a:r>
              <a:rPr lang="en-US" altLang="en-US" dirty="0">
                <a:latin typeface="Arial Narrow" panose="020B0606020202030204" pitchFamily="34" charset="0"/>
              </a:rPr>
              <a:t>on the Employment tab.  </a:t>
            </a:r>
            <a:endParaRPr lang="en-US" altLang="en-US" dirty="0" smtClean="0">
              <a:latin typeface="Arial Narrow" panose="020B0606020202030204" pitchFamily="34" charset="0"/>
            </a:endParaRPr>
          </a:p>
          <a:p>
            <a:r>
              <a:rPr lang="en-US" altLang="en-US" dirty="0" smtClean="0">
                <a:latin typeface="Arial Narrow" panose="020B0606020202030204" pitchFamily="34" charset="0"/>
              </a:rPr>
              <a:t>On </a:t>
            </a:r>
            <a:r>
              <a:rPr lang="en-US" altLang="en-US" dirty="0">
                <a:latin typeface="Arial Narrow" panose="020B0606020202030204" pitchFamily="34" charset="0"/>
              </a:rPr>
              <a:t>the left side of the web page, click the Employee Portal button. </a:t>
            </a:r>
            <a:r>
              <a:rPr lang="en-US" altLang="en-US" b="1" dirty="0" smtClean="0">
                <a:latin typeface="Arial Narrow" panose="020B0606020202030204" pitchFamily="34" charset="0"/>
              </a:rPr>
              <a:t>User </a:t>
            </a:r>
            <a:r>
              <a:rPr lang="en-US" altLang="en-US" b="1" dirty="0">
                <a:latin typeface="Arial Narrow" panose="020B0606020202030204" pitchFamily="34" charset="0"/>
              </a:rPr>
              <a:t>name: </a:t>
            </a:r>
            <a:r>
              <a:rPr lang="en-US" altLang="en-US" b="1" dirty="0" err="1" smtClean="0">
                <a:latin typeface="Arial Narrow" panose="020B0606020202030204" pitchFamily="34" charset="0"/>
              </a:rPr>
              <a:t>TLLstaff</a:t>
            </a:r>
            <a:r>
              <a:rPr lang="en-US" altLang="en-US" b="1" dirty="0" smtClean="0">
                <a:latin typeface="Arial Narrow" panose="020B0606020202030204" pitchFamily="34" charset="0"/>
              </a:rPr>
              <a:t>         Password</a:t>
            </a:r>
            <a:r>
              <a:rPr lang="en-US" altLang="en-US" b="1" dirty="0">
                <a:latin typeface="Arial Narrow" panose="020B0606020202030204" pitchFamily="34" charset="0"/>
              </a:rPr>
              <a:t>: </a:t>
            </a:r>
            <a:r>
              <a:rPr lang="en-US" altLang="en-US" b="1" dirty="0" smtClean="0">
                <a:latin typeface="Arial Narrow" panose="020B0606020202030204" pitchFamily="34" charset="0"/>
              </a:rPr>
              <a:t>lightbulb2014</a:t>
            </a:r>
            <a:endParaRPr lang="en-US" altLang="en-US" b="1"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41</a:t>
            </a:fld>
            <a:endParaRPr lang="en-US"/>
          </a:p>
        </p:txBody>
      </p:sp>
    </p:spTree>
    <p:extLst>
      <p:ext uri="{BB962C8B-B14F-4D97-AF65-F5344CB8AC3E}">
        <p14:creationId xmlns:p14="http://schemas.microsoft.com/office/powerpoint/2010/main" val="2311960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Employment</a:t>
            </a:r>
            <a:endParaRPr lang="en-US" sz="4400" dirty="0"/>
          </a:p>
        </p:txBody>
      </p:sp>
      <p:sp>
        <p:nvSpPr>
          <p:cNvPr id="3" name="Content Placeholder 2"/>
          <p:cNvSpPr>
            <a:spLocks noGrp="1"/>
          </p:cNvSpPr>
          <p:nvPr>
            <p:ph idx="1"/>
          </p:nvPr>
        </p:nvSpPr>
        <p:spPr/>
        <p:txBody>
          <a:bodyPr/>
          <a:lstStyle/>
          <a:p>
            <a:r>
              <a:rPr lang="en-US" altLang="en-US" dirty="0">
                <a:latin typeface="Arial Narrow" panose="020B0606020202030204" pitchFamily="34" charset="0"/>
              </a:rPr>
              <a:t>Employment at The Learning Lamp is a </a:t>
            </a:r>
            <a:r>
              <a:rPr lang="en-US" altLang="en-US" b="1" dirty="0">
                <a:latin typeface="Arial Narrow" panose="020B0606020202030204" pitchFamily="34" charset="0"/>
              </a:rPr>
              <a:t>voluntary, at-will employment relationship </a:t>
            </a:r>
            <a:r>
              <a:rPr lang="en-US" altLang="en-US" dirty="0">
                <a:latin typeface="Arial Narrow" panose="020B0606020202030204" pitchFamily="34" charset="0"/>
              </a:rPr>
              <a:t>with no specified period of </a:t>
            </a:r>
            <a:r>
              <a:rPr lang="en-US" altLang="en-US" dirty="0" smtClean="0">
                <a:latin typeface="Arial Narrow" panose="020B0606020202030204" pitchFamily="34" charset="0"/>
              </a:rPr>
              <a:t>time. </a:t>
            </a:r>
          </a:p>
          <a:p>
            <a:r>
              <a:rPr lang="en-US" altLang="en-US" dirty="0" smtClean="0">
                <a:latin typeface="Arial Narrow" panose="020B0606020202030204" pitchFamily="34" charset="0"/>
              </a:rPr>
              <a:t>New </a:t>
            </a:r>
            <a:r>
              <a:rPr lang="en-US" altLang="en-US" dirty="0">
                <a:latin typeface="Arial Narrow" panose="020B0606020202030204" pitchFamily="34" charset="0"/>
              </a:rPr>
              <a:t>employees will receive an offer letter at the time of hire detailing duties, work hours and rate of pay.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42</a:t>
            </a:fld>
            <a:endParaRPr lang="en-US"/>
          </a:p>
        </p:txBody>
      </p:sp>
    </p:spTree>
    <p:extLst>
      <p:ext uri="{BB962C8B-B14F-4D97-AF65-F5344CB8AC3E}">
        <p14:creationId xmlns:p14="http://schemas.microsoft.com/office/powerpoint/2010/main" val="1696284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Employment</a:t>
            </a:r>
            <a:endParaRPr lang="en-US" sz="4400" dirty="0"/>
          </a:p>
        </p:txBody>
      </p:sp>
      <p:sp>
        <p:nvSpPr>
          <p:cNvPr id="3" name="Content Placeholder 2"/>
          <p:cNvSpPr>
            <a:spLocks noGrp="1"/>
          </p:cNvSpPr>
          <p:nvPr>
            <p:ph idx="1"/>
          </p:nvPr>
        </p:nvSpPr>
        <p:spPr/>
        <p:txBody>
          <a:bodyPr>
            <a:normAutofit/>
          </a:bodyPr>
          <a:lstStyle/>
          <a:p>
            <a:pPr>
              <a:buFont typeface="Century Gothic" pitchFamily="34" charset="0"/>
              <a:buChar char="•"/>
            </a:pPr>
            <a:r>
              <a:rPr lang="en-US" altLang="en-US" dirty="0">
                <a:latin typeface="Arial Narrow" panose="020B0606020202030204" pitchFamily="34" charset="0"/>
              </a:rPr>
              <a:t>We are an Equal Opportunity Employer</a:t>
            </a:r>
          </a:p>
          <a:p>
            <a:pPr>
              <a:buFont typeface="Century Gothic" pitchFamily="34" charset="0"/>
              <a:buChar char="•"/>
            </a:pPr>
            <a:r>
              <a:rPr lang="en-US" altLang="en-US" dirty="0">
                <a:latin typeface="Arial Narrow" panose="020B0606020202030204" pitchFamily="34" charset="0"/>
              </a:rPr>
              <a:t>We expect that all relationships among persons in the workplace will be business-like and free of bias, prejudice and harassment.</a:t>
            </a:r>
          </a:p>
          <a:p>
            <a:pPr>
              <a:buFont typeface="Century Gothic" pitchFamily="34" charset="0"/>
              <a:buChar char="•"/>
            </a:pPr>
            <a:r>
              <a:rPr lang="en-US" altLang="en-US" dirty="0">
                <a:latin typeface="Arial Narrow" panose="020B0606020202030204" pitchFamily="34" charset="0"/>
              </a:rPr>
              <a:t>Employees who experience any of these are encouraged to call our </a:t>
            </a:r>
            <a:r>
              <a:rPr lang="en-US" altLang="en-US" dirty="0" smtClean="0">
                <a:latin typeface="Arial Narrow" panose="020B0606020202030204" pitchFamily="34" charset="0"/>
              </a:rPr>
              <a:t>Anonymous Reporting</a:t>
            </a:r>
            <a:r>
              <a:rPr lang="en-US" altLang="en-US" dirty="0" smtClean="0">
                <a:latin typeface="Arial Narrow" panose="020B0606020202030204" pitchFamily="34" charset="0"/>
              </a:rPr>
              <a:t> </a:t>
            </a:r>
            <a:r>
              <a:rPr lang="en-US" altLang="en-US" dirty="0">
                <a:latin typeface="Arial Narrow" panose="020B0606020202030204" pitchFamily="34" charset="0"/>
              </a:rPr>
              <a:t>Hotline </a:t>
            </a:r>
            <a:r>
              <a:rPr lang="en-US" altLang="en-US" dirty="0" smtClean="0">
                <a:latin typeface="Arial Narrow" panose="020B0606020202030204" pitchFamily="34" charset="0"/>
              </a:rPr>
              <a:t>at </a:t>
            </a:r>
            <a:r>
              <a:rPr lang="en-US" altLang="en-US" dirty="0" smtClean="0">
                <a:latin typeface="Arial Narrow" panose="020B0606020202030204" pitchFamily="34" charset="0"/>
              </a:rPr>
              <a:t>1-877-369-6480</a:t>
            </a:r>
            <a:r>
              <a:rPr lang="en-US" altLang="en-US" dirty="0">
                <a:latin typeface="Arial Narrow" panose="020B0606020202030204" pitchFamily="34" charset="0"/>
              </a:rPr>
              <a:t>.   </a:t>
            </a:r>
            <a:r>
              <a:rPr lang="en-US" altLang="en-US" dirty="0">
                <a:latin typeface="Century Gothic" pitchFamily="34" charset="0"/>
              </a:rPr>
              <a:t>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43</a:t>
            </a:fld>
            <a:endParaRPr lang="en-US"/>
          </a:p>
        </p:txBody>
      </p:sp>
    </p:spTree>
    <p:extLst>
      <p:ext uri="{BB962C8B-B14F-4D97-AF65-F5344CB8AC3E}">
        <p14:creationId xmlns:p14="http://schemas.microsoft.com/office/powerpoint/2010/main" val="2292678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0936"/>
            <a:ext cx="6096000" cy="966701"/>
          </a:xfrm>
        </p:spPr>
        <p:txBody>
          <a:bodyPr/>
          <a:lstStyle/>
          <a:p>
            <a:r>
              <a:rPr lang="en-US" sz="4400" dirty="0" smtClean="0"/>
              <a:t>Employment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altLang="en-US" dirty="0">
                <a:latin typeface="Arial Narrow" panose="020B0606020202030204" pitchFamily="34" charset="0"/>
              </a:rPr>
              <a:t>Employees are expected to review and comply with the </a:t>
            </a:r>
            <a:r>
              <a:rPr lang="en-US" altLang="en-US" b="1" dirty="0">
                <a:latin typeface="Arial Narrow" panose="020B0606020202030204" pitchFamily="34" charset="0"/>
              </a:rPr>
              <a:t>Code of </a:t>
            </a:r>
            <a:r>
              <a:rPr lang="en-US" altLang="en-US" b="1" dirty="0" smtClean="0">
                <a:latin typeface="Arial Narrow" panose="020B0606020202030204" pitchFamily="34" charset="0"/>
              </a:rPr>
              <a:t>Conduct , Code of Ethics and Conflict </a:t>
            </a:r>
            <a:r>
              <a:rPr lang="en-US" altLang="en-US" b="1" dirty="0">
                <a:latin typeface="Arial Narrow" panose="020B0606020202030204" pitchFamily="34" charset="0"/>
              </a:rPr>
              <a:t>of </a:t>
            </a:r>
            <a:r>
              <a:rPr lang="en-US" altLang="en-US" b="1" dirty="0" smtClean="0">
                <a:latin typeface="Arial Narrow" panose="020B0606020202030204" pitchFamily="34" charset="0"/>
              </a:rPr>
              <a:t>Interest statements.</a:t>
            </a:r>
            <a:endParaRPr lang="en-US" altLang="en-US" b="1" dirty="0">
              <a:latin typeface="Arial Narrow" panose="020B0606020202030204" pitchFamily="34" charset="0"/>
            </a:endParaRPr>
          </a:p>
          <a:p>
            <a:pPr>
              <a:buFont typeface="Century Gothic" pitchFamily="34" charset="0"/>
              <a:buChar char="•"/>
            </a:pPr>
            <a:r>
              <a:rPr lang="en-US" altLang="en-US" dirty="0">
                <a:latin typeface="Arial Narrow" panose="020B0606020202030204" pitchFamily="34" charset="0"/>
              </a:rPr>
              <a:t>Employees are expected to treat topics related to daily work and children served in a </a:t>
            </a:r>
            <a:r>
              <a:rPr lang="en-US" altLang="en-US" b="1" dirty="0">
                <a:latin typeface="Arial Narrow" panose="020B0606020202030204" pitchFamily="34" charset="0"/>
              </a:rPr>
              <a:t>confidential manner. </a:t>
            </a:r>
            <a:r>
              <a:rPr lang="en-US" altLang="en-US" dirty="0">
                <a:latin typeface="Arial Narrow" panose="020B0606020202030204" pitchFamily="34" charset="0"/>
              </a:rPr>
              <a:t>	</a:t>
            </a:r>
            <a:endParaRPr lang="en-US" altLang="en-US" dirty="0" smtClean="0">
              <a:latin typeface="Arial Narrow" panose="020B0606020202030204" pitchFamily="34" charset="0"/>
            </a:endParaRPr>
          </a:p>
          <a:p>
            <a:pPr>
              <a:buFont typeface="Century Gothic" pitchFamily="34" charset="0"/>
              <a:buChar char="•"/>
            </a:pPr>
            <a:r>
              <a:rPr lang="en-US" altLang="en-US" dirty="0" smtClean="0">
                <a:latin typeface="Arial Narrow" panose="020B0606020202030204" pitchFamily="34" charset="0"/>
              </a:rPr>
              <a:t>Employees are expected to be actively engaged in their work.</a:t>
            </a:r>
            <a:endParaRPr lang="en-US" altLang="en-US" dirty="0">
              <a:latin typeface="Arial Narrow" panose="020B0606020202030204"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44</a:t>
            </a:fld>
            <a:endParaRPr lang="en-US"/>
          </a:p>
        </p:txBody>
      </p:sp>
    </p:spTree>
    <p:extLst>
      <p:ext uri="{BB962C8B-B14F-4D97-AF65-F5344CB8AC3E}">
        <p14:creationId xmlns:p14="http://schemas.microsoft.com/office/powerpoint/2010/main" val="1612462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Employee Confidentiality</a:t>
            </a:r>
            <a:endParaRPr lang="en-US" sz="4400" dirty="0"/>
          </a:p>
        </p:txBody>
      </p:sp>
      <p:sp>
        <p:nvSpPr>
          <p:cNvPr id="3" name="Content Placeholder 2"/>
          <p:cNvSpPr>
            <a:spLocks noGrp="1"/>
          </p:cNvSpPr>
          <p:nvPr>
            <p:ph idx="1"/>
          </p:nvPr>
        </p:nvSpPr>
        <p:spPr/>
        <p:txBody>
          <a:bodyPr>
            <a:normAutofit lnSpcReduction="10000"/>
          </a:bodyPr>
          <a:lstStyle/>
          <a:p>
            <a:r>
              <a:rPr lang="en-US" altLang="en-US" dirty="0">
                <a:latin typeface="Arial Narrow" panose="020B0606020202030204" pitchFamily="34" charset="0"/>
              </a:rPr>
              <a:t>At The Learning Lamp, we take confidentiality seriously.  </a:t>
            </a:r>
            <a:endParaRPr lang="en-US" altLang="en-US" dirty="0" smtClean="0">
              <a:latin typeface="Arial Narrow" panose="020B0606020202030204" pitchFamily="34" charset="0"/>
            </a:endParaRPr>
          </a:p>
          <a:p>
            <a:r>
              <a:rPr lang="en-US" altLang="en-US" b="1" dirty="0" smtClean="0">
                <a:latin typeface="Arial Narrow" panose="020B0606020202030204" pitchFamily="34" charset="0"/>
              </a:rPr>
              <a:t>Employees </a:t>
            </a:r>
            <a:r>
              <a:rPr lang="en-US" altLang="en-US" b="1" dirty="0">
                <a:latin typeface="Arial Narrow" panose="020B0606020202030204" pitchFamily="34" charset="0"/>
              </a:rPr>
              <a:t>are not allowed to discuss students outside of the classroom or with anyone not immediately involved with the care or education of a student.  </a:t>
            </a:r>
            <a:endParaRPr lang="en-US" altLang="en-US" b="1" dirty="0" smtClean="0">
              <a:latin typeface="Arial Narrow" panose="020B0606020202030204" pitchFamily="34" charset="0"/>
            </a:endParaRPr>
          </a:p>
          <a:p>
            <a:r>
              <a:rPr lang="en-US" altLang="en-US" dirty="0" smtClean="0">
                <a:latin typeface="Arial Narrow" panose="020B0606020202030204" pitchFamily="34" charset="0"/>
              </a:rPr>
              <a:t>Conversations </a:t>
            </a:r>
            <a:r>
              <a:rPr lang="en-US" altLang="en-US" dirty="0">
                <a:latin typeface="Arial Narrow" panose="020B0606020202030204" pitchFamily="34" charset="0"/>
              </a:rPr>
              <a:t>about students should be kept positive in nature.  Noncompliance may result in dismissal.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45</a:t>
            </a:fld>
            <a:endParaRPr lang="en-US"/>
          </a:p>
        </p:txBody>
      </p:sp>
    </p:spTree>
    <p:extLst>
      <p:ext uri="{BB962C8B-B14F-4D97-AF65-F5344CB8AC3E}">
        <p14:creationId xmlns:p14="http://schemas.microsoft.com/office/powerpoint/2010/main" val="3899697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as Mandated Reporters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latin typeface="Arial Narrow" panose="020B0606020202030204" pitchFamily="34" charset="0"/>
              </a:rPr>
              <a:t>All employees of The Learning Lamp are </a:t>
            </a:r>
            <a:r>
              <a:rPr lang="en-US" altLang="en-US" b="1" dirty="0">
                <a:latin typeface="Arial Narrow" panose="020B0606020202030204" pitchFamily="34" charset="0"/>
              </a:rPr>
              <a:t>mandated reporters.  </a:t>
            </a:r>
          </a:p>
          <a:p>
            <a:r>
              <a:rPr lang="en-US" altLang="en-US" dirty="0" smtClean="0">
                <a:latin typeface="Arial Narrow" panose="020B0606020202030204" pitchFamily="34" charset="0"/>
              </a:rPr>
              <a:t>If </a:t>
            </a:r>
            <a:r>
              <a:rPr lang="en-US" altLang="en-US" dirty="0">
                <a:latin typeface="Arial Narrow" panose="020B0606020202030204" pitchFamily="34" charset="0"/>
              </a:rPr>
              <a:t>you suspect a child </a:t>
            </a:r>
            <a:r>
              <a:rPr lang="en-US" altLang="en-US" dirty="0" smtClean="0">
                <a:latin typeface="Arial Narrow" panose="020B0606020202030204" pitchFamily="34" charset="0"/>
              </a:rPr>
              <a:t>is </a:t>
            </a:r>
            <a:r>
              <a:rPr lang="en-US" altLang="en-US" dirty="0">
                <a:latin typeface="Arial Narrow" panose="020B0606020202030204" pitchFamily="34" charset="0"/>
              </a:rPr>
              <a:t>a victim of abuse or neglect, you are required to report the information to your program director. </a:t>
            </a:r>
            <a:r>
              <a:rPr lang="en-US" altLang="en-US" dirty="0" smtClean="0">
                <a:latin typeface="Arial Narrow" panose="020B0606020202030204" pitchFamily="34" charset="0"/>
              </a:rPr>
              <a:t>He </a:t>
            </a:r>
            <a:r>
              <a:rPr lang="en-US" altLang="en-US" dirty="0">
                <a:latin typeface="Arial Narrow" panose="020B0606020202030204" pitchFamily="34" charset="0"/>
              </a:rPr>
              <a:t>or she will help decide how to document and report the incident to the proper authorities</a:t>
            </a:r>
            <a:r>
              <a:rPr lang="en-US" altLang="en-US" dirty="0" smtClean="0">
                <a:latin typeface="Arial Narrow" panose="020B0606020202030204" pitchFamily="34" charset="0"/>
              </a:rPr>
              <a:t>.</a:t>
            </a:r>
          </a:p>
          <a:p>
            <a:r>
              <a:rPr lang="en-US" dirty="0" smtClean="0">
                <a:latin typeface="Arial Narrow" panose="020B0606020202030204" pitchFamily="34" charset="0"/>
              </a:rPr>
              <a:t>All employees will be required to take a 3-hour training on being a Mandated Reporter. Please ask your supervisor for details.</a:t>
            </a:r>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46</a:t>
            </a:fld>
            <a:endParaRPr lang="en-US"/>
          </a:p>
        </p:txBody>
      </p:sp>
    </p:spTree>
    <p:extLst>
      <p:ext uri="{BB962C8B-B14F-4D97-AF65-F5344CB8AC3E}">
        <p14:creationId xmlns:p14="http://schemas.microsoft.com/office/powerpoint/2010/main" val="1424405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Employment</a:t>
            </a:r>
            <a:endParaRPr lang="en-US" sz="4400" dirty="0"/>
          </a:p>
        </p:txBody>
      </p:sp>
      <p:sp>
        <p:nvSpPr>
          <p:cNvPr id="3" name="Content Placeholder 2"/>
          <p:cNvSpPr>
            <a:spLocks noGrp="1"/>
          </p:cNvSpPr>
          <p:nvPr>
            <p:ph idx="1"/>
          </p:nvPr>
        </p:nvSpPr>
        <p:spPr>
          <a:xfrm>
            <a:off x="457200" y="1417638"/>
            <a:ext cx="8229600" cy="4708525"/>
          </a:xfrm>
        </p:spPr>
        <p:txBody>
          <a:bodyPr/>
          <a:lstStyle/>
          <a:p>
            <a:pPr>
              <a:buNone/>
            </a:pPr>
            <a:r>
              <a:rPr lang="en-US" altLang="en-US" dirty="0" smtClean="0">
                <a:latin typeface="Arial Narrow" panose="020B0606020202030204" pitchFamily="34" charset="0"/>
              </a:rPr>
              <a:t>Full- </a:t>
            </a:r>
            <a:r>
              <a:rPr lang="en-US" altLang="en-US" dirty="0">
                <a:latin typeface="Arial Narrow" panose="020B0606020202030204" pitchFamily="34" charset="0"/>
              </a:rPr>
              <a:t>and part-time employees may receive </a:t>
            </a:r>
            <a:r>
              <a:rPr lang="en-US" altLang="en-US" dirty="0" smtClean="0">
                <a:latin typeface="Arial Narrow" panose="020B0606020202030204" pitchFamily="34" charset="0"/>
              </a:rPr>
              <a:t>constructive work </a:t>
            </a:r>
            <a:r>
              <a:rPr lang="en-US" altLang="en-US" dirty="0">
                <a:latin typeface="Arial Narrow" panose="020B0606020202030204" pitchFamily="34" charset="0"/>
              </a:rPr>
              <a:t>reviews on the following schedule: </a:t>
            </a:r>
          </a:p>
          <a:p>
            <a:pPr lvl="1">
              <a:buFont typeface="Arial" charset="0"/>
              <a:buChar char="•"/>
            </a:pPr>
            <a:r>
              <a:rPr lang="en-US" altLang="en-US" sz="3200" dirty="0">
                <a:latin typeface="Arial Narrow" panose="020B0606020202030204" pitchFamily="34" charset="0"/>
              </a:rPr>
              <a:t>90-day meeting with feedback from supervisor</a:t>
            </a:r>
          </a:p>
          <a:p>
            <a:pPr lvl="1">
              <a:buFont typeface="Arial" charset="0"/>
              <a:buChar char="•"/>
            </a:pPr>
            <a:r>
              <a:rPr lang="en-US" altLang="en-US" sz="3200" dirty="0">
                <a:latin typeface="Arial Narrow" panose="020B0606020202030204" pitchFamily="34" charset="0"/>
              </a:rPr>
              <a:t>Six month informal work review</a:t>
            </a:r>
          </a:p>
          <a:p>
            <a:pPr lvl="1">
              <a:buFont typeface="Arial" charset="0"/>
              <a:buChar char="•"/>
            </a:pPr>
            <a:r>
              <a:rPr lang="en-US" altLang="en-US" sz="3200" dirty="0">
                <a:latin typeface="Arial Narrow" panose="020B0606020202030204" pitchFamily="34" charset="0"/>
              </a:rPr>
              <a:t>Annual formal work and wage review</a:t>
            </a:r>
          </a:p>
          <a:p>
            <a:pPr lvl="1">
              <a:buFont typeface="Arial" charset="0"/>
              <a:buChar char="•"/>
            </a:pPr>
            <a:r>
              <a:rPr lang="en-US" altLang="en-US" sz="3200" dirty="0">
                <a:latin typeface="Arial Narrow" panose="020B0606020202030204" pitchFamily="34" charset="0"/>
              </a:rPr>
              <a:t>Wages of contracted school-based employees are determined by the school district   </a:t>
            </a:r>
            <a:r>
              <a:rPr lang="en-US" altLang="en-US" sz="2400" dirty="0">
                <a:latin typeface="Century Gothic" pitchFamily="34" charset="0"/>
              </a:rPr>
              <a:t>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47</a:t>
            </a:fld>
            <a:endParaRPr lang="en-US"/>
          </a:p>
        </p:txBody>
      </p:sp>
    </p:spTree>
    <p:extLst>
      <p:ext uri="{BB962C8B-B14F-4D97-AF65-F5344CB8AC3E}">
        <p14:creationId xmlns:p14="http://schemas.microsoft.com/office/powerpoint/2010/main" val="2578772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Employment</a:t>
            </a:r>
            <a:endParaRPr lang="en-US" sz="4400" dirty="0"/>
          </a:p>
        </p:txBody>
      </p:sp>
      <p:sp>
        <p:nvSpPr>
          <p:cNvPr id="3" name="Content Placeholder 2"/>
          <p:cNvSpPr>
            <a:spLocks noGrp="1"/>
          </p:cNvSpPr>
          <p:nvPr>
            <p:ph idx="1"/>
          </p:nvPr>
        </p:nvSpPr>
        <p:spPr/>
        <p:txBody>
          <a:bodyPr>
            <a:normAutofit lnSpcReduction="10000"/>
          </a:bodyPr>
          <a:lstStyle/>
          <a:p>
            <a:r>
              <a:rPr lang="en-US" altLang="en-US" dirty="0">
                <a:latin typeface="Arial Narrow" panose="020B0606020202030204" pitchFamily="34" charset="0"/>
              </a:rPr>
              <a:t>Employees are paid on a bi-weekly basis</a:t>
            </a:r>
          </a:p>
          <a:p>
            <a:r>
              <a:rPr lang="en-US" altLang="en-US" dirty="0">
                <a:latin typeface="Arial Narrow" panose="020B0606020202030204" pitchFamily="34" charset="0"/>
              </a:rPr>
              <a:t>Time sheets must be submitted by Monday prior to the date of </a:t>
            </a:r>
            <a:r>
              <a:rPr lang="en-US" altLang="en-US" dirty="0" smtClean="0">
                <a:latin typeface="Arial Narrow" panose="020B0606020202030204" pitchFamily="34" charset="0"/>
              </a:rPr>
              <a:t>pay to Monica Purazo at </a:t>
            </a:r>
            <a:r>
              <a:rPr lang="en-US" altLang="en-US" u="sng" dirty="0" smtClean="0">
                <a:solidFill>
                  <a:srgbClr val="2107DF"/>
                </a:solidFill>
                <a:latin typeface="Arial Narrow" panose="020B0606020202030204" pitchFamily="34" charset="0"/>
              </a:rPr>
              <a:t>mpurazo</a:t>
            </a:r>
            <a:r>
              <a:rPr lang="en-US" altLang="en-US" dirty="0" smtClean="0">
                <a:latin typeface="Arial Narrow" panose="020B0606020202030204" pitchFamily="34" charset="0"/>
                <a:hlinkClick r:id="rId2"/>
              </a:rPr>
              <a:t>@thelearninglamp.org</a:t>
            </a:r>
            <a:r>
              <a:rPr lang="en-US" altLang="en-US" dirty="0" smtClean="0">
                <a:latin typeface="Arial Narrow" panose="020B0606020202030204" pitchFamily="34" charset="0"/>
              </a:rPr>
              <a:t> or faxed to </a:t>
            </a:r>
            <a:r>
              <a:rPr lang="en-US" altLang="en-US" dirty="0">
                <a:latin typeface="Arial Narrow" panose="020B0606020202030204" pitchFamily="34" charset="0"/>
              </a:rPr>
              <a:t> </a:t>
            </a:r>
            <a:r>
              <a:rPr lang="en-US" altLang="en-US" dirty="0" smtClean="0">
                <a:latin typeface="Arial Narrow" panose="020B0606020202030204" pitchFamily="34" charset="0"/>
              </a:rPr>
              <a:t>       814-262-0837</a:t>
            </a:r>
            <a:endParaRPr lang="en-US" altLang="en-US" dirty="0">
              <a:latin typeface="Arial Narrow" panose="020B0606020202030204" pitchFamily="34" charset="0"/>
            </a:endParaRPr>
          </a:p>
          <a:p>
            <a:r>
              <a:rPr lang="en-US" altLang="en-US" dirty="0">
                <a:latin typeface="Arial Narrow" panose="020B0606020202030204" pitchFamily="34" charset="0"/>
              </a:rPr>
              <a:t>A list of pay dates is available from your supervisor or on the employee portal</a:t>
            </a:r>
          </a:p>
          <a:p>
            <a:r>
              <a:rPr lang="en-US" altLang="en-US" dirty="0">
                <a:latin typeface="Arial Narrow" panose="020B0606020202030204" pitchFamily="34" charset="0"/>
              </a:rPr>
              <a:t>Pay can be directly deposited into your bank  account(s)- Maximum of 2 accounts</a:t>
            </a:r>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48</a:t>
            </a:fld>
            <a:endParaRPr lang="en-US"/>
          </a:p>
        </p:txBody>
      </p:sp>
    </p:spTree>
    <p:extLst>
      <p:ext uri="{BB962C8B-B14F-4D97-AF65-F5344CB8AC3E}">
        <p14:creationId xmlns:p14="http://schemas.microsoft.com/office/powerpoint/2010/main" val="689768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Employment</a:t>
            </a:r>
            <a:endParaRPr lang="en-US" sz="4400" dirty="0"/>
          </a:p>
        </p:txBody>
      </p:sp>
      <p:sp>
        <p:nvSpPr>
          <p:cNvPr id="3" name="Content Placeholder 2"/>
          <p:cNvSpPr>
            <a:spLocks noGrp="1"/>
          </p:cNvSpPr>
          <p:nvPr>
            <p:ph idx="1"/>
          </p:nvPr>
        </p:nvSpPr>
        <p:spPr/>
        <p:txBody>
          <a:bodyPr>
            <a:normAutofit lnSpcReduction="10000"/>
          </a:bodyPr>
          <a:lstStyle/>
          <a:p>
            <a:r>
              <a:rPr lang="en-US" altLang="en-US" dirty="0">
                <a:latin typeface="Arial Narrow" panose="020B0606020202030204" pitchFamily="34" charset="0"/>
              </a:rPr>
              <a:t>If you are sick and not able to attend work, you MUST follow the </a:t>
            </a:r>
            <a:r>
              <a:rPr lang="en-US" altLang="en-US" b="1" dirty="0" smtClean="0">
                <a:latin typeface="Arial Narrow" panose="020B0606020202030204" pitchFamily="34" charset="0"/>
              </a:rPr>
              <a:t>Attendance Policy provided </a:t>
            </a:r>
            <a:r>
              <a:rPr lang="en-US" altLang="en-US" b="1" dirty="0">
                <a:latin typeface="Arial Narrow" panose="020B0606020202030204" pitchFamily="34" charset="0"/>
              </a:rPr>
              <a:t>by your supervisor.  </a:t>
            </a:r>
            <a:endParaRPr lang="en-US" altLang="en-US" b="1" dirty="0" smtClean="0">
              <a:latin typeface="Arial Narrow" panose="020B0606020202030204" pitchFamily="34" charset="0"/>
            </a:endParaRPr>
          </a:p>
          <a:p>
            <a:r>
              <a:rPr lang="en-US" altLang="en-US" dirty="0" smtClean="0">
                <a:latin typeface="Arial Narrow" panose="020B0606020202030204" pitchFamily="34" charset="0"/>
              </a:rPr>
              <a:t>You </a:t>
            </a:r>
            <a:r>
              <a:rPr lang="en-US" altLang="en-US" dirty="0">
                <a:latin typeface="Arial Narrow" panose="020B0606020202030204" pitchFamily="34" charset="0"/>
              </a:rPr>
              <a:t>are required to give </a:t>
            </a:r>
            <a:r>
              <a:rPr lang="en-US" altLang="en-US" dirty="0" smtClean="0">
                <a:latin typeface="Arial Narrow" panose="020B0606020202030204" pitchFamily="34" charset="0"/>
              </a:rPr>
              <a:t>at least a  </a:t>
            </a:r>
            <a:r>
              <a:rPr lang="en-US" altLang="en-US" b="1" u="sng" dirty="0" smtClean="0">
                <a:latin typeface="Arial Narrow" panose="020B0606020202030204" pitchFamily="34" charset="0"/>
              </a:rPr>
              <a:t>3-hour</a:t>
            </a:r>
            <a:r>
              <a:rPr lang="en-US" altLang="en-US" b="1" dirty="0" smtClean="0">
                <a:latin typeface="Arial Narrow" panose="020B0606020202030204" pitchFamily="34" charset="0"/>
              </a:rPr>
              <a:t> notice </a:t>
            </a:r>
            <a:r>
              <a:rPr lang="en-US" altLang="en-US" dirty="0">
                <a:latin typeface="Arial Narrow" panose="020B0606020202030204" pitchFamily="34" charset="0"/>
              </a:rPr>
              <a:t>so your shift can be filled.  Appropriate staffing ensures quality care and education for the children enrolled in our programs.      </a:t>
            </a:r>
          </a:p>
          <a:p>
            <a:r>
              <a:rPr lang="en-US" dirty="0" smtClean="0"/>
              <a:t>Employees MUST speak to someone when calling off - no voicemails, texts or emails. </a:t>
            </a: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49</a:t>
            </a:fld>
            <a:endParaRPr lang="en-US"/>
          </a:p>
        </p:txBody>
      </p:sp>
    </p:spTree>
    <p:extLst>
      <p:ext uri="{BB962C8B-B14F-4D97-AF65-F5344CB8AC3E}">
        <p14:creationId xmlns:p14="http://schemas.microsoft.com/office/powerpoint/2010/main" val="87811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to Expect</a:t>
            </a:r>
            <a:endParaRPr lang="en-US" sz="4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kern="0" dirty="0">
                <a:latin typeface="Arial Narrow" panose="020B0606020202030204" pitchFamily="34" charset="0"/>
              </a:rPr>
              <a:t>When you join our staff, you can count on </a:t>
            </a:r>
            <a:r>
              <a:rPr lang="en-US" sz="3600" b="1" kern="0" dirty="0">
                <a:latin typeface="Arial Narrow" panose="020B0606020202030204" pitchFamily="34" charset="0"/>
              </a:rPr>
              <a:t>challenging work that lets you use your current knowledge and acquire new skills</a:t>
            </a:r>
            <a:r>
              <a:rPr lang="en-US" sz="3600" b="1" kern="0" dirty="0" smtClean="0">
                <a:latin typeface="Arial Narrow" panose="020B0606020202030204" pitchFamily="34" charset="0"/>
              </a:rPr>
              <a:t>.</a:t>
            </a:r>
          </a:p>
          <a:p>
            <a:pPr>
              <a:buFont typeface="Arial" panose="020B0604020202020204" pitchFamily="34" charset="0"/>
              <a:buChar char="•"/>
            </a:pPr>
            <a:r>
              <a:rPr lang="en-US" sz="3600" kern="0" dirty="0" smtClean="0">
                <a:latin typeface="Arial Narrow" panose="020B0606020202030204" pitchFamily="34" charset="0"/>
              </a:rPr>
              <a:t>We </a:t>
            </a:r>
            <a:r>
              <a:rPr lang="en-US" sz="3600" kern="0" dirty="0">
                <a:latin typeface="Arial Narrow" panose="020B0606020202030204" pitchFamily="34" charset="0"/>
              </a:rPr>
              <a:t>offer a responsive, friendly, team-oriented atmosphere with opportunities for professional development and career advancement.       </a:t>
            </a:r>
          </a:p>
        </p:txBody>
      </p:sp>
      <p:sp>
        <p:nvSpPr>
          <p:cNvPr id="6" name="Slide Number Placeholder 5"/>
          <p:cNvSpPr>
            <a:spLocks noGrp="1"/>
          </p:cNvSpPr>
          <p:nvPr>
            <p:ph type="sldNum" sz="quarter" idx="4"/>
          </p:nvPr>
        </p:nvSpPr>
        <p:spPr/>
        <p:txBody>
          <a:bodyPr/>
          <a:lstStyle/>
          <a:p>
            <a:fld id="{8EC4B841-4737-614F-A6F2-BDE7B1FA608C}" type="slidenum">
              <a:rPr lang="en-US" smtClean="0"/>
              <a:t>5</a:t>
            </a:fld>
            <a:endParaRPr lang="en-US"/>
          </a:p>
        </p:txBody>
      </p:sp>
    </p:spTree>
    <p:extLst>
      <p:ext uri="{BB962C8B-B14F-4D97-AF65-F5344CB8AC3E}">
        <p14:creationId xmlns:p14="http://schemas.microsoft.com/office/powerpoint/2010/main" val="570515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Questions?</a:t>
            </a:r>
            <a:endParaRPr lang="en-US" sz="4400"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altLang="en-US" dirty="0">
                <a:latin typeface="Arial Narrow" panose="020B0606020202030204" pitchFamily="34" charset="0"/>
              </a:rPr>
              <a:t>If you have any questions or concerns about your </a:t>
            </a:r>
            <a:r>
              <a:rPr lang="en-US" altLang="en-US" dirty="0" smtClean="0">
                <a:latin typeface="Arial Narrow" panose="020B0606020202030204" pitchFamily="34" charset="0"/>
              </a:rPr>
              <a:t>job, </a:t>
            </a:r>
            <a:r>
              <a:rPr lang="en-US" altLang="en-US" dirty="0">
                <a:latin typeface="Arial Narrow" panose="020B0606020202030204" pitchFamily="34" charset="0"/>
              </a:rPr>
              <a:t>you are </a:t>
            </a:r>
            <a:r>
              <a:rPr lang="en-US" altLang="en-US" b="1" dirty="0">
                <a:latin typeface="Arial Narrow" panose="020B0606020202030204" pitchFamily="34" charset="0"/>
              </a:rPr>
              <a:t>encouraged to talk with your immediate supervisor.   </a:t>
            </a:r>
            <a:endParaRPr lang="en-US" altLang="en-US" b="1" dirty="0" smtClean="0">
              <a:latin typeface="Arial Narrow" panose="020B0606020202030204" pitchFamily="34" charset="0"/>
            </a:endParaRPr>
          </a:p>
          <a:p>
            <a:r>
              <a:rPr lang="en-US" altLang="en-US" dirty="0" smtClean="0">
                <a:latin typeface="Arial Narrow" panose="020B0606020202030204" pitchFamily="34" charset="0"/>
              </a:rPr>
              <a:t>Address </a:t>
            </a:r>
            <a:r>
              <a:rPr lang="en-US" altLang="en-US" dirty="0">
                <a:latin typeface="Arial Narrow" panose="020B0606020202030204" pitchFamily="34" charset="0"/>
              </a:rPr>
              <a:t>any safety, quality of care or ethical issues immediately.  </a:t>
            </a:r>
            <a:endParaRPr lang="en-US" altLang="en-US" dirty="0" smtClean="0">
              <a:latin typeface="Arial Narrow" panose="020B0606020202030204" pitchFamily="34" charset="0"/>
            </a:endParaRPr>
          </a:p>
          <a:p>
            <a:r>
              <a:rPr lang="en-US" altLang="en-US" dirty="0" smtClean="0">
                <a:latin typeface="Arial Narrow" panose="020B0606020202030204" pitchFamily="34" charset="0"/>
              </a:rPr>
              <a:t>If </a:t>
            </a:r>
            <a:r>
              <a:rPr lang="en-US" altLang="en-US" dirty="0">
                <a:latin typeface="Arial Narrow" panose="020B0606020202030204" pitchFamily="34" charset="0"/>
              </a:rPr>
              <a:t>you do not receive an adequate or timely answer from your supervisor, contact your department head. </a:t>
            </a:r>
            <a:r>
              <a:rPr lang="en-US" altLang="en-US" dirty="0" smtClean="0">
                <a:latin typeface="Arial Narrow" panose="020B0606020202030204" pitchFamily="34" charset="0"/>
              </a:rPr>
              <a:t>A </a:t>
            </a:r>
            <a:r>
              <a:rPr lang="en-US" altLang="en-US" dirty="0">
                <a:latin typeface="Arial Narrow" panose="020B0606020202030204" pitchFamily="34" charset="0"/>
              </a:rPr>
              <a:t>list of managers is provided on the next page.  </a:t>
            </a:r>
            <a:endParaRPr lang="en-US" altLang="en-US" dirty="0" smtClean="0">
              <a:latin typeface="Arial Narrow" panose="020B0606020202030204" pitchFamily="34" charset="0"/>
            </a:endParaRPr>
          </a:p>
          <a:p>
            <a:r>
              <a:rPr lang="en-US" altLang="en-US" b="1" dirty="0" smtClean="0">
                <a:latin typeface="Arial Narrow" panose="020B0606020202030204" pitchFamily="34" charset="0"/>
              </a:rPr>
              <a:t>Remember</a:t>
            </a:r>
            <a:r>
              <a:rPr lang="en-US" altLang="en-US" b="1" dirty="0">
                <a:latin typeface="Arial Narrow" panose="020B0606020202030204" pitchFamily="34" charset="0"/>
              </a:rPr>
              <a:t>– We can’t fix problems we don’t know about.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50</a:t>
            </a:fld>
            <a:endParaRPr lang="en-US"/>
          </a:p>
        </p:txBody>
      </p:sp>
    </p:spTree>
    <p:extLst>
      <p:ext uri="{BB962C8B-B14F-4D97-AF65-F5344CB8AC3E}">
        <p14:creationId xmlns:p14="http://schemas.microsoft.com/office/powerpoint/2010/main" val="1908134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Leadership Team</a:t>
            </a:r>
            <a:endParaRPr lang="en-US" sz="4400"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Leah Spangler, Chief Executive Officer</a:t>
            </a:r>
          </a:p>
          <a:p>
            <a:r>
              <a:rPr lang="en-US" dirty="0" smtClean="0"/>
              <a:t>Kathy Josephson, Chief Operating Officer</a:t>
            </a:r>
          </a:p>
          <a:p>
            <a:r>
              <a:rPr lang="en-US" dirty="0" smtClean="0"/>
              <a:t>Emily </a:t>
            </a:r>
            <a:r>
              <a:rPr lang="en-US" dirty="0" smtClean="0"/>
              <a:t>Theys, Director of Educational Programs</a:t>
            </a:r>
            <a:endParaRPr lang="en-US" dirty="0" smtClean="0"/>
          </a:p>
          <a:p>
            <a:r>
              <a:rPr lang="en-US" dirty="0" smtClean="0"/>
              <a:t>Jona Duppstadt, </a:t>
            </a:r>
            <a:r>
              <a:rPr lang="en-US" dirty="0" smtClean="0"/>
              <a:t>Director of Educational Programs</a:t>
            </a:r>
            <a:endParaRPr lang="en-US" dirty="0" smtClean="0"/>
          </a:p>
          <a:p>
            <a:r>
              <a:rPr lang="en-US" dirty="0" smtClean="0"/>
              <a:t>Erica Ponczek, Director of Early Learning Programs</a:t>
            </a:r>
          </a:p>
          <a:p>
            <a:r>
              <a:rPr lang="en-US" dirty="0" smtClean="0"/>
              <a:t>Brittany Darr, Director of School Age Programs</a:t>
            </a:r>
          </a:p>
          <a:p>
            <a:r>
              <a:rPr lang="en-US" dirty="0" smtClean="0"/>
              <a:t>Ingrid Kloss, Development Director</a:t>
            </a:r>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51</a:t>
            </a:fld>
            <a:endParaRPr lang="en-US"/>
          </a:p>
        </p:txBody>
      </p:sp>
    </p:spTree>
    <p:extLst>
      <p:ext uri="{BB962C8B-B14F-4D97-AF65-F5344CB8AC3E}">
        <p14:creationId xmlns:p14="http://schemas.microsoft.com/office/powerpoint/2010/main" val="1327275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Contact Us</a:t>
            </a:r>
            <a:endParaRPr lang="en-US" sz="4400" dirty="0"/>
          </a:p>
        </p:txBody>
      </p:sp>
      <p:sp>
        <p:nvSpPr>
          <p:cNvPr id="3" name="Content Placeholder 2"/>
          <p:cNvSpPr>
            <a:spLocks noGrp="1"/>
          </p:cNvSpPr>
          <p:nvPr>
            <p:ph idx="1"/>
          </p:nvPr>
        </p:nvSpPr>
        <p:spPr>
          <a:xfrm>
            <a:off x="457200" y="1417638"/>
            <a:ext cx="8229600" cy="4708525"/>
          </a:xfrm>
        </p:spPr>
        <p:txBody>
          <a:bodyPr>
            <a:normAutofit/>
          </a:bodyPr>
          <a:lstStyle/>
          <a:p>
            <a:pPr marL="514350" indent="-514350" algn="ctr">
              <a:buNone/>
              <a:defRPr/>
            </a:pPr>
            <a:r>
              <a:rPr lang="en-US" b="1" dirty="0">
                <a:latin typeface="Arial Narrow" panose="020B0606020202030204" pitchFamily="34" charset="0"/>
              </a:rPr>
              <a:t>The Learning Lamp</a:t>
            </a:r>
          </a:p>
          <a:p>
            <a:pPr marL="514350" indent="-514350" algn="ctr">
              <a:buNone/>
              <a:defRPr/>
            </a:pPr>
            <a:r>
              <a:rPr lang="en-US" dirty="0">
                <a:latin typeface="Arial Narrow" panose="020B0606020202030204" pitchFamily="34" charset="0"/>
              </a:rPr>
              <a:t>2025 Bedford Street </a:t>
            </a:r>
          </a:p>
          <a:p>
            <a:pPr marL="514350" indent="-514350" algn="ctr">
              <a:buNone/>
              <a:defRPr/>
            </a:pPr>
            <a:r>
              <a:rPr lang="en-US" dirty="0">
                <a:latin typeface="Arial Narrow" panose="020B0606020202030204" pitchFamily="34" charset="0"/>
              </a:rPr>
              <a:t>Johnstown, PA 15904</a:t>
            </a:r>
          </a:p>
          <a:p>
            <a:pPr marL="514350" indent="-514350" algn="ctr">
              <a:buNone/>
              <a:defRPr/>
            </a:pPr>
            <a:endParaRPr lang="en-US" sz="1100" dirty="0">
              <a:latin typeface="Arial Narrow" panose="020B0606020202030204" pitchFamily="34" charset="0"/>
            </a:endParaRPr>
          </a:p>
          <a:p>
            <a:pPr marL="514350" indent="-514350" algn="ctr">
              <a:buNone/>
              <a:defRPr/>
            </a:pPr>
            <a:r>
              <a:rPr lang="en-US" dirty="0">
                <a:latin typeface="Arial Narrow" panose="020B0606020202030204" pitchFamily="34" charset="0"/>
              </a:rPr>
              <a:t>Office: </a:t>
            </a:r>
            <a:r>
              <a:rPr lang="en-US" dirty="0" smtClean="0">
                <a:latin typeface="Arial Narrow" panose="020B0606020202030204" pitchFamily="34" charset="0"/>
              </a:rPr>
              <a:t>814-262-0732</a:t>
            </a:r>
            <a:endParaRPr lang="en-US" dirty="0">
              <a:latin typeface="Arial Narrow" panose="020B0606020202030204" pitchFamily="34" charset="0"/>
            </a:endParaRPr>
          </a:p>
          <a:p>
            <a:pPr marL="514350" indent="-514350" algn="ctr">
              <a:buNone/>
              <a:defRPr/>
            </a:pPr>
            <a:r>
              <a:rPr lang="en-US" dirty="0">
                <a:latin typeface="Arial Narrow" panose="020B0606020202030204" pitchFamily="34" charset="0"/>
              </a:rPr>
              <a:t>Fax: </a:t>
            </a:r>
            <a:r>
              <a:rPr lang="en-US" dirty="0" smtClean="0">
                <a:latin typeface="Arial Narrow" panose="020B0606020202030204" pitchFamily="34" charset="0"/>
              </a:rPr>
              <a:t>814-262-0837</a:t>
            </a:r>
            <a:endParaRPr lang="en-US" sz="1200" dirty="0">
              <a:latin typeface="Arial Narrow" panose="020B0606020202030204" pitchFamily="34" charset="0"/>
              <a:hlinkClick r:id="rId2"/>
            </a:endParaRPr>
          </a:p>
          <a:p>
            <a:pPr marL="514350" indent="-514350" algn="ctr">
              <a:buNone/>
              <a:defRPr/>
            </a:pPr>
            <a:r>
              <a:rPr lang="en-US" dirty="0" smtClean="0">
                <a:latin typeface="Arial Narrow" panose="020B0606020202030204" pitchFamily="34" charset="0"/>
              </a:rPr>
              <a:t>thelearninglamp.org</a:t>
            </a:r>
          </a:p>
          <a:p>
            <a:pPr marL="514350" indent="-514350" algn="ctr">
              <a:buNone/>
              <a:defRPr/>
            </a:pPr>
            <a:r>
              <a:rPr lang="en-US" sz="2800" dirty="0" smtClean="0">
                <a:latin typeface="Arial Narrow" panose="020B0606020202030204" pitchFamily="34" charset="0"/>
              </a:rPr>
              <a:t>To email: First initial, last name @ thelearninglamp.org.                   For </a:t>
            </a:r>
            <a:r>
              <a:rPr lang="en-US" sz="2800" b="1" dirty="0" smtClean="0">
                <a:latin typeface="Arial Narrow" panose="020B0606020202030204" pitchFamily="34" charset="0"/>
              </a:rPr>
              <a:t>Ignite</a:t>
            </a:r>
            <a:r>
              <a:rPr lang="en-US" sz="2800" dirty="0" smtClean="0">
                <a:latin typeface="Arial Narrow" panose="020B0606020202030204" pitchFamily="34" charset="0"/>
              </a:rPr>
              <a:t>, First initial, last name @ igniteedu.org.</a:t>
            </a:r>
            <a:endParaRPr lang="en-US" sz="2800" dirty="0">
              <a:latin typeface="Arial Narrow" panose="020B0606020202030204" pitchFamily="34" charset="0"/>
            </a:endParaRP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52</a:t>
            </a:fld>
            <a:endParaRPr lang="en-US"/>
          </a:p>
        </p:txBody>
      </p:sp>
    </p:spTree>
    <p:extLst>
      <p:ext uri="{BB962C8B-B14F-4D97-AF65-F5344CB8AC3E}">
        <p14:creationId xmlns:p14="http://schemas.microsoft.com/office/powerpoint/2010/main" val="188983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to Expect</a:t>
            </a:r>
            <a:endParaRPr lang="en-US" sz="4800" dirty="0"/>
          </a:p>
        </p:txBody>
      </p:sp>
      <p:sp>
        <p:nvSpPr>
          <p:cNvPr id="3" name="Content Placeholder 2"/>
          <p:cNvSpPr>
            <a:spLocks noGrp="1"/>
          </p:cNvSpPr>
          <p:nvPr>
            <p:ph idx="1"/>
          </p:nvPr>
        </p:nvSpPr>
        <p:spPr/>
        <p:txBody>
          <a:bodyPr>
            <a:normAutofit lnSpcReduction="10000"/>
          </a:bodyPr>
          <a:lstStyle/>
          <a:p>
            <a:pPr>
              <a:spcBef>
                <a:spcPts val="600"/>
              </a:spcBef>
              <a:buFont typeface="Arial" panose="020B0604020202020204" pitchFamily="34" charset="0"/>
              <a:buChar char="•"/>
              <a:defRPr/>
            </a:pPr>
            <a:r>
              <a:rPr lang="en-US" sz="3600" kern="0" dirty="0">
                <a:latin typeface="Arial Narrow" panose="020B0606020202030204" pitchFamily="34" charset="0"/>
              </a:rPr>
              <a:t>The Learning Lamp is a mission-driven work </a:t>
            </a:r>
            <a:r>
              <a:rPr lang="en-US" sz="3600" kern="0" dirty="0" smtClean="0">
                <a:latin typeface="Arial Narrow" panose="020B0606020202030204" pitchFamily="34" charset="0"/>
              </a:rPr>
              <a:t>environment. </a:t>
            </a:r>
          </a:p>
          <a:p>
            <a:pPr>
              <a:spcBef>
                <a:spcPts val="600"/>
              </a:spcBef>
              <a:buFont typeface="Arial" panose="020B0604020202020204" pitchFamily="34" charset="0"/>
              <a:buChar char="•"/>
              <a:defRPr/>
            </a:pPr>
            <a:r>
              <a:rPr lang="en-US" sz="3600" kern="0" dirty="0" smtClean="0">
                <a:latin typeface="Arial Narrow" panose="020B0606020202030204" pitchFamily="34" charset="0"/>
              </a:rPr>
              <a:t>We </a:t>
            </a:r>
            <a:r>
              <a:rPr lang="en-US" sz="3600" kern="0" dirty="0">
                <a:latin typeface="Arial Narrow" panose="020B0606020202030204" pitchFamily="34" charset="0"/>
              </a:rPr>
              <a:t>are committed to making a positive difference in the lives of young </a:t>
            </a:r>
            <a:r>
              <a:rPr lang="en-US" sz="3600" kern="0" dirty="0" smtClean="0">
                <a:latin typeface="Arial Narrow" panose="020B0606020202030204" pitchFamily="34" charset="0"/>
              </a:rPr>
              <a:t>people. </a:t>
            </a:r>
          </a:p>
          <a:p>
            <a:pPr>
              <a:spcBef>
                <a:spcPts val="600"/>
              </a:spcBef>
              <a:buFont typeface="Arial" panose="020B0604020202020204" pitchFamily="34" charset="0"/>
              <a:buChar char="•"/>
              <a:defRPr/>
            </a:pPr>
            <a:r>
              <a:rPr lang="en-US" sz="3600" kern="0" dirty="0" smtClean="0">
                <a:latin typeface="Arial Narrow" panose="020B0606020202030204" pitchFamily="34" charset="0"/>
              </a:rPr>
              <a:t>We </a:t>
            </a:r>
            <a:r>
              <a:rPr lang="en-US" sz="3600" kern="0" dirty="0">
                <a:latin typeface="Arial Narrow" panose="020B0606020202030204" pitchFamily="34" charset="0"/>
              </a:rPr>
              <a:t>expect our employees to put the needs of kids first.  </a:t>
            </a:r>
            <a:endParaRPr lang="en-US" sz="3600" kern="0" dirty="0" smtClean="0">
              <a:latin typeface="Arial Narrow" panose="020B0606020202030204" pitchFamily="34" charset="0"/>
            </a:endParaRPr>
          </a:p>
          <a:p>
            <a:pPr>
              <a:spcBef>
                <a:spcPts val="600"/>
              </a:spcBef>
              <a:buFont typeface="Arial" panose="020B0604020202020204" pitchFamily="34" charset="0"/>
              <a:buChar char="•"/>
              <a:defRPr/>
            </a:pPr>
            <a:r>
              <a:rPr lang="en-US" sz="3600" b="1" kern="0" dirty="0" smtClean="0">
                <a:latin typeface="Arial Narrow" panose="020B0606020202030204" pitchFamily="34" charset="0"/>
              </a:rPr>
              <a:t>That </a:t>
            </a:r>
            <a:r>
              <a:rPr lang="en-US" sz="3600" b="1" kern="0" dirty="0">
                <a:latin typeface="Arial Narrow" panose="020B0606020202030204" pitchFamily="34" charset="0"/>
              </a:rPr>
              <a:t>means being engaged with students at all times.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6</a:t>
            </a:fld>
            <a:endParaRPr lang="en-US"/>
          </a:p>
        </p:txBody>
      </p:sp>
    </p:spTree>
    <p:extLst>
      <p:ext uri="{BB962C8B-B14F-4D97-AF65-F5344CB8AC3E}">
        <p14:creationId xmlns:p14="http://schemas.microsoft.com/office/powerpoint/2010/main" val="317671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About The Learning Lamp</a:t>
            </a:r>
            <a:endParaRPr lang="en-US" sz="4400" dirty="0"/>
          </a:p>
        </p:txBody>
      </p:sp>
      <p:sp>
        <p:nvSpPr>
          <p:cNvPr id="3" name="Content Placeholder 2"/>
          <p:cNvSpPr>
            <a:spLocks noGrp="1"/>
          </p:cNvSpPr>
          <p:nvPr>
            <p:ph idx="1"/>
          </p:nvPr>
        </p:nvSpPr>
        <p:spPr/>
        <p:txBody>
          <a:bodyPr/>
          <a:lstStyle/>
          <a:p>
            <a:pPr marL="0" indent="0" algn="ctr">
              <a:buNone/>
            </a:pPr>
            <a:r>
              <a:rPr lang="en-US" kern="0" dirty="0">
                <a:latin typeface="Arial Narrow" panose="020B0606020202030204" pitchFamily="34" charset="0"/>
              </a:rPr>
              <a:t>The Learning Lamp was founded in 2003 with a simple idea– </a:t>
            </a:r>
            <a:r>
              <a:rPr lang="en-US" b="1" kern="0" dirty="0">
                <a:latin typeface="Arial Narrow" panose="020B0606020202030204" pitchFamily="34" charset="0"/>
              </a:rPr>
              <a:t>to provide high quality educational support services without a high price tag.</a:t>
            </a:r>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7</a:t>
            </a:fld>
            <a:endParaRPr lang="en-US"/>
          </a:p>
        </p:txBody>
      </p:sp>
      <p:pic>
        <p:nvPicPr>
          <p:cNvPr id="7" name="Content Placeholder 6" descr="school b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78691" y="3348624"/>
            <a:ext cx="3789602" cy="2467010"/>
          </a:xfrm>
          <a:prstGeom prst="rect">
            <a:avLst/>
          </a:prstGeom>
          <a:ln w="38100">
            <a:solidFill>
              <a:schemeClr val="accent1">
                <a:alpha val="74117"/>
              </a:schemeClr>
            </a:solidFill>
            <a:miter lim="800000"/>
            <a:headEnd/>
            <a:tailEnd/>
          </a:ln>
        </p:spPr>
      </p:pic>
    </p:spTree>
    <p:extLst>
      <p:ext uri="{BB962C8B-B14F-4D97-AF65-F5344CB8AC3E}">
        <p14:creationId xmlns:p14="http://schemas.microsoft.com/office/powerpoint/2010/main" val="4116797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About The Learning Lamp</a:t>
            </a:r>
            <a:endParaRPr lang="en-US" sz="4400" dirty="0"/>
          </a:p>
        </p:txBody>
      </p:sp>
      <p:sp>
        <p:nvSpPr>
          <p:cNvPr id="3" name="Content Placeholder 2"/>
          <p:cNvSpPr>
            <a:spLocks noGrp="1"/>
          </p:cNvSpPr>
          <p:nvPr>
            <p:ph idx="1"/>
          </p:nvPr>
        </p:nvSpPr>
        <p:spPr/>
        <p:txBody>
          <a:bodyPr>
            <a:normAutofit/>
          </a:bodyPr>
          <a:lstStyle/>
          <a:p>
            <a:r>
              <a:rPr lang="en-US" kern="0" dirty="0">
                <a:latin typeface="Arial Narrow" panose="020B0606020202030204" pitchFamily="34" charset="0"/>
              </a:rPr>
              <a:t>Dr. Lorraine </a:t>
            </a:r>
            <a:r>
              <a:rPr lang="en-US" kern="0" dirty="0" err="1">
                <a:latin typeface="Arial Narrow" panose="020B0606020202030204" pitchFamily="34" charset="0"/>
              </a:rPr>
              <a:t>Nulton</a:t>
            </a:r>
            <a:r>
              <a:rPr lang="en-US" kern="0" dirty="0">
                <a:latin typeface="Arial Narrow" panose="020B0606020202030204" pitchFamily="34" charset="0"/>
              </a:rPr>
              <a:t>, an educational </a:t>
            </a:r>
            <a:r>
              <a:rPr lang="en-US" kern="0" dirty="0" smtClean="0">
                <a:latin typeface="Arial Narrow" panose="020B0606020202030204" pitchFamily="34" charset="0"/>
              </a:rPr>
              <a:t>psychologist, developed </a:t>
            </a:r>
            <a:r>
              <a:rPr lang="en-US" kern="0" dirty="0">
                <a:latin typeface="Arial Narrow" panose="020B0606020202030204" pitchFamily="34" charset="0"/>
              </a:rPr>
              <a:t>the idea for The Learning Lamp.  </a:t>
            </a:r>
            <a:endParaRPr lang="en-US" kern="0" dirty="0" smtClean="0">
              <a:latin typeface="Arial Narrow" panose="020B0606020202030204" pitchFamily="34" charset="0"/>
            </a:endParaRPr>
          </a:p>
          <a:p>
            <a:r>
              <a:rPr lang="en-US" kern="0" dirty="0" smtClean="0">
                <a:latin typeface="Arial Narrow" panose="020B0606020202030204" pitchFamily="34" charset="0"/>
              </a:rPr>
              <a:t>While </a:t>
            </a:r>
            <a:r>
              <a:rPr lang="en-US" kern="0" dirty="0">
                <a:latin typeface="Arial Narrow" panose="020B0606020202030204" pitchFamily="34" charset="0"/>
              </a:rPr>
              <a:t>evaluating students in </a:t>
            </a:r>
            <a:r>
              <a:rPr lang="en-US" kern="0" dirty="0" smtClean="0">
                <a:latin typeface="Arial Narrow" panose="020B0606020202030204" pitchFamily="34" charset="0"/>
              </a:rPr>
              <a:t>Johnstown, PA area </a:t>
            </a:r>
            <a:r>
              <a:rPr lang="en-US" kern="0" dirty="0">
                <a:latin typeface="Arial Narrow" panose="020B0606020202030204" pitchFamily="34" charset="0"/>
              </a:rPr>
              <a:t>schools, she noticed that </a:t>
            </a:r>
            <a:r>
              <a:rPr lang="en-US" b="1" kern="0" dirty="0">
                <a:latin typeface="Arial Narrow" panose="020B0606020202030204" pitchFamily="34" charset="0"/>
              </a:rPr>
              <a:t>children who needed help the most often came from families who couldn’t afford the high cost of tutoring. </a:t>
            </a:r>
            <a:r>
              <a:rPr lang="en-US" kern="0" dirty="0">
                <a:latin typeface="Arial Narrow" panose="020B0606020202030204" pitchFamily="34" charset="0"/>
              </a:rPr>
              <a:t> </a:t>
            </a:r>
            <a:endParaRPr lang="en-US" kern="0" dirty="0" smtClean="0">
              <a:latin typeface="Arial Narrow" panose="020B0606020202030204" pitchFamily="34" charset="0"/>
            </a:endParaRPr>
          </a:p>
          <a:p>
            <a:r>
              <a:rPr lang="en-US" kern="0" dirty="0" smtClean="0">
                <a:latin typeface="Arial Narrow" panose="020B0606020202030204" pitchFamily="34" charset="0"/>
              </a:rPr>
              <a:t>Start-up </a:t>
            </a:r>
            <a:r>
              <a:rPr lang="en-US" kern="0" dirty="0">
                <a:latin typeface="Arial Narrow" panose="020B0606020202030204" pitchFamily="34" charset="0"/>
              </a:rPr>
              <a:t>funding for The Learning Lamp was donated by the </a:t>
            </a:r>
            <a:r>
              <a:rPr lang="en-US" kern="0" dirty="0" err="1">
                <a:latin typeface="Arial Narrow" panose="020B0606020202030204" pitchFamily="34" charset="0"/>
              </a:rPr>
              <a:t>Nulton</a:t>
            </a:r>
            <a:r>
              <a:rPr lang="en-US" kern="0" dirty="0">
                <a:latin typeface="Arial Narrow" panose="020B0606020202030204" pitchFamily="34" charset="0"/>
              </a:rPr>
              <a:t> family.</a:t>
            </a:r>
            <a:endParaRPr lang="en-US" dirty="0">
              <a:latin typeface="Arial Narrow" panose="020B0606020202030204" pitchFamily="34" charset="0"/>
            </a:endParaRPr>
          </a:p>
        </p:txBody>
      </p:sp>
      <p:sp>
        <p:nvSpPr>
          <p:cNvPr id="6" name="Slide Number Placeholder 5"/>
          <p:cNvSpPr>
            <a:spLocks noGrp="1"/>
          </p:cNvSpPr>
          <p:nvPr>
            <p:ph type="sldNum" sz="quarter" idx="4"/>
          </p:nvPr>
        </p:nvSpPr>
        <p:spPr/>
        <p:txBody>
          <a:bodyPr/>
          <a:lstStyle/>
          <a:p>
            <a:fld id="{8EC4B841-4737-614F-A6F2-BDE7B1FA608C}" type="slidenum">
              <a:rPr lang="en-US" smtClean="0"/>
              <a:t>8</a:t>
            </a:fld>
            <a:endParaRPr lang="en-US"/>
          </a:p>
        </p:txBody>
      </p:sp>
    </p:spTree>
    <p:extLst>
      <p:ext uri="{BB962C8B-B14F-4D97-AF65-F5344CB8AC3E}">
        <p14:creationId xmlns:p14="http://schemas.microsoft.com/office/powerpoint/2010/main" val="355398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About The Learning Lamp</a:t>
            </a:r>
            <a:endParaRPr lang="en-US" sz="4400" dirty="0"/>
          </a:p>
        </p:txBody>
      </p:sp>
      <p:sp>
        <p:nvSpPr>
          <p:cNvPr id="3" name="Content Placeholder 2"/>
          <p:cNvSpPr>
            <a:spLocks noGrp="1"/>
          </p:cNvSpPr>
          <p:nvPr>
            <p:ph idx="1"/>
          </p:nvPr>
        </p:nvSpPr>
        <p:spPr/>
        <p:txBody>
          <a:bodyPr/>
          <a:lstStyle/>
          <a:p>
            <a:r>
              <a:rPr lang="en-US" kern="0" dirty="0">
                <a:latin typeface="Arial Narrow" panose="020B0606020202030204" pitchFamily="34" charset="0"/>
              </a:rPr>
              <a:t>The Learning Lamp has grown significantly since our launch in 2003.  </a:t>
            </a:r>
            <a:endParaRPr lang="en-US" kern="0" dirty="0" smtClean="0">
              <a:latin typeface="Arial Narrow" panose="020B0606020202030204" pitchFamily="34" charset="0"/>
            </a:endParaRPr>
          </a:p>
          <a:p>
            <a:r>
              <a:rPr lang="en-US" kern="0" dirty="0" smtClean="0">
                <a:latin typeface="Arial Narrow" panose="020B0606020202030204" pitchFamily="34" charset="0"/>
              </a:rPr>
              <a:t>We </a:t>
            </a:r>
            <a:r>
              <a:rPr lang="en-US" kern="0" dirty="0">
                <a:latin typeface="Arial Narrow" panose="020B0606020202030204" pitchFamily="34" charset="0"/>
              </a:rPr>
              <a:t>were founded to </a:t>
            </a:r>
            <a:r>
              <a:rPr lang="en-US" kern="0" dirty="0" smtClean="0">
                <a:latin typeface="Arial Narrow" panose="020B0606020202030204" pitchFamily="34" charset="0"/>
              </a:rPr>
              <a:t>provide affordable</a:t>
            </a:r>
            <a:r>
              <a:rPr lang="en-US" kern="0" dirty="0">
                <a:latin typeface="Arial Narrow" panose="020B0606020202030204" pitchFamily="34" charset="0"/>
              </a:rPr>
              <a:t>, high quality one-to-one tutoring.  </a:t>
            </a:r>
          </a:p>
          <a:p>
            <a:r>
              <a:rPr lang="en-US" b="1" kern="0" dirty="0" smtClean="0">
                <a:latin typeface="Arial Narrow" panose="020B0606020202030204" pitchFamily="34" charset="0"/>
              </a:rPr>
              <a:t>Today</a:t>
            </a:r>
            <a:r>
              <a:rPr lang="en-US" b="1" kern="0" dirty="0">
                <a:latin typeface="Arial Narrow" panose="020B0606020202030204" pitchFamily="34" charset="0"/>
              </a:rPr>
              <a:t>, our services include a </a:t>
            </a:r>
            <a:r>
              <a:rPr lang="en-US" b="1" kern="0" dirty="0" smtClean="0">
                <a:latin typeface="Arial Narrow" panose="020B0606020202030204" pitchFamily="34" charset="0"/>
              </a:rPr>
              <a:t>                      variety </a:t>
            </a:r>
            <a:r>
              <a:rPr lang="en-US" b="1" kern="0" dirty="0">
                <a:latin typeface="Arial Narrow" panose="020B0606020202030204" pitchFamily="34" charset="0"/>
              </a:rPr>
              <a:t>of </a:t>
            </a:r>
            <a:r>
              <a:rPr lang="en-US" b="1" kern="0" dirty="0" smtClean="0">
                <a:latin typeface="Arial Narrow" panose="020B0606020202030204" pitchFamily="34" charset="0"/>
              </a:rPr>
              <a:t>educational programs                         for families and </a:t>
            </a:r>
            <a:r>
              <a:rPr lang="en-US" b="1" kern="0" dirty="0">
                <a:latin typeface="Arial Narrow" panose="020B0606020202030204" pitchFamily="34" charset="0"/>
              </a:rPr>
              <a:t>schools.  </a:t>
            </a:r>
          </a:p>
          <a:p>
            <a:endParaRPr lang="en-US" dirty="0"/>
          </a:p>
        </p:txBody>
      </p:sp>
      <p:sp>
        <p:nvSpPr>
          <p:cNvPr id="6" name="Slide Number Placeholder 5"/>
          <p:cNvSpPr>
            <a:spLocks noGrp="1"/>
          </p:cNvSpPr>
          <p:nvPr>
            <p:ph type="sldNum" sz="quarter" idx="4"/>
          </p:nvPr>
        </p:nvSpPr>
        <p:spPr/>
        <p:txBody>
          <a:bodyPr/>
          <a:lstStyle/>
          <a:p>
            <a:fld id="{8EC4B841-4737-614F-A6F2-BDE7B1FA608C}" type="slidenum">
              <a:rPr lang="en-US" smtClean="0"/>
              <a:t>9</a:t>
            </a:fld>
            <a:endParaRPr lang="en-US"/>
          </a:p>
        </p:txBody>
      </p:sp>
      <p:pic>
        <p:nvPicPr>
          <p:cNvPr id="7" name="Picture 6" descr="Child Care Cen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81" y="3657600"/>
            <a:ext cx="2654219" cy="2005099"/>
          </a:xfrm>
          <a:prstGeom prst="rect">
            <a:avLst/>
          </a:prstGeom>
          <a:noFill/>
          <a:ln w="38100">
            <a:solidFill>
              <a:schemeClr val="accent1">
                <a:alpha val="98822"/>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66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TotalTime>
  <Words>2306</Words>
  <Application>Microsoft Office PowerPoint</Application>
  <PresentationFormat>On-screen Show (4:3)</PresentationFormat>
  <Paragraphs>331</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New staff Orientation</vt:lpstr>
      <vt:lpstr>PowerPoint Presentation</vt:lpstr>
      <vt:lpstr>Orientation Contents</vt:lpstr>
      <vt:lpstr>What to Expect</vt:lpstr>
      <vt:lpstr>What to Expect</vt:lpstr>
      <vt:lpstr>What to Expect</vt:lpstr>
      <vt:lpstr>About The Learning Lamp</vt:lpstr>
      <vt:lpstr>About The Learning Lamp</vt:lpstr>
      <vt:lpstr>About The Learning Lamp</vt:lpstr>
      <vt:lpstr>About The Learning Lamp</vt:lpstr>
      <vt:lpstr>About The Learning Lamp</vt:lpstr>
      <vt:lpstr>What is a Nonprofit?</vt:lpstr>
      <vt:lpstr>Our Mission Statement</vt:lpstr>
      <vt:lpstr>Our Values</vt:lpstr>
      <vt:lpstr>Our Values</vt:lpstr>
      <vt:lpstr>Our Beliefs</vt:lpstr>
      <vt:lpstr>Our Non-Negotiables</vt:lpstr>
      <vt:lpstr>2014 at a Glance</vt:lpstr>
      <vt:lpstr>Our Clients</vt:lpstr>
      <vt:lpstr>For Families</vt:lpstr>
      <vt:lpstr>Child Care Centers</vt:lpstr>
      <vt:lpstr>School-age Programs</vt:lpstr>
      <vt:lpstr>Preschools</vt:lpstr>
      <vt:lpstr>For Schools</vt:lpstr>
      <vt:lpstr>For Schools</vt:lpstr>
      <vt:lpstr>Substitute Teacher Program</vt:lpstr>
      <vt:lpstr>School Staffing Services</vt:lpstr>
      <vt:lpstr>To Go  Program</vt:lpstr>
      <vt:lpstr>Laurel Highlands                       Cyber Academy </vt:lpstr>
      <vt:lpstr>Like to Learn More?</vt:lpstr>
      <vt:lpstr>I’m Hired. Now What?</vt:lpstr>
      <vt:lpstr>I’m Hired. Now What?</vt:lpstr>
      <vt:lpstr>Important Notes</vt:lpstr>
      <vt:lpstr>Employee Benefits</vt:lpstr>
      <vt:lpstr>Employee Benefits</vt:lpstr>
      <vt:lpstr>Employee Benefits</vt:lpstr>
      <vt:lpstr>Employee Benefits</vt:lpstr>
      <vt:lpstr>Employee Benefits</vt:lpstr>
      <vt:lpstr>Employee Handbook</vt:lpstr>
      <vt:lpstr>Employee Handbook</vt:lpstr>
      <vt:lpstr>Employee Portal</vt:lpstr>
      <vt:lpstr>Employment</vt:lpstr>
      <vt:lpstr>Employment</vt:lpstr>
      <vt:lpstr>Employment </vt:lpstr>
      <vt:lpstr>Employee Confidentiality</vt:lpstr>
      <vt:lpstr>Employees as Mandated Reporters</vt:lpstr>
      <vt:lpstr>Employment</vt:lpstr>
      <vt:lpstr>Employment</vt:lpstr>
      <vt:lpstr>Employment</vt:lpstr>
      <vt:lpstr>Questions?</vt:lpstr>
      <vt:lpstr>Our Leadership Team</vt:lpstr>
      <vt:lpstr>Contact Us</vt:lpstr>
    </vt:vector>
  </TitlesOfParts>
  <Company>McKool Images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McKool</dc:creator>
  <cp:lastModifiedBy>Leah Spangler</cp:lastModifiedBy>
  <cp:revision>25</cp:revision>
  <dcterms:created xsi:type="dcterms:W3CDTF">2014-08-21T15:58:16Z</dcterms:created>
  <dcterms:modified xsi:type="dcterms:W3CDTF">2015-11-23T19:57:12Z</dcterms:modified>
</cp:coreProperties>
</file>